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Nourd Bold" charset="1" panose="00000800000000000000"/>
      <p:regular r:id="rId25"/>
    </p:embeddedFont>
    <p:embeddedFont>
      <p:font typeface="Montserrat" charset="1" panose="00000500000000000000"/>
      <p:regular r:id="rId26"/>
    </p:embeddedFont>
    <p:embeddedFont>
      <p:font typeface="Montserrat Bold" charset="1" panose="000008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89738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sp>
        <p:nvSpPr>
          <p:cNvPr name="Freeform 3" id="3"/>
          <p:cNvSpPr/>
          <p:nvPr/>
        </p:nvSpPr>
        <p:spPr>
          <a:xfrm flipH="false" flipV="false" rot="0">
            <a:off x="16482251" y="8772157"/>
            <a:ext cx="1361200" cy="972286"/>
          </a:xfrm>
          <a:custGeom>
            <a:avLst/>
            <a:gdLst/>
            <a:ahLst/>
            <a:cxnLst/>
            <a:rect r="r" b="b" t="t" l="l"/>
            <a:pathLst>
              <a:path h="972286" w="1361200">
                <a:moveTo>
                  <a:pt x="0" y="0"/>
                </a:moveTo>
                <a:lnTo>
                  <a:pt x="1361200" y="0"/>
                </a:lnTo>
                <a:lnTo>
                  <a:pt x="1361200" y="972286"/>
                </a:lnTo>
                <a:lnTo>
                  <a:pt x="0" y="972286"/>
                </a:lnTo>
                <a:lnTo>
                  <a:pt x="0" y="0"/>
                </a:lnTo>
                <a:close/>
              </a:path>
            </a:pathLst>
          </a:custGeom>
          <a:blipFill>
            <a:blip r:embed="rId3"/>
            <a:stretch>
              <a:fillRect l="0" t="0" r="0" b="0"/>
            </a:stretch>
          </a:blipFill>
        </p:spPr>
      </p:sp>
      <p:sp>
        <p:nvSpPr>
          <p:cNvPr name="TextBox 4" id="4"/>
          <p:cNvSpPr txBox="true"/>
          <p:nvPr/>
        </p:nvSpPr>
        <p:spPr>
          <a:xfrm rot="0">
            <a:off x="1140230" y="3798063"/>
            <a:ext cx="16007540" cy="1345437"/>
          </a:xfrm>
          <a:prstGeom prst="rect">
            <a:avLst/>
          </a:prstGeom>
        </p:spPr>
        <p:txBody>
          <a:bodyPr anchor="t" rtlCol="false" tIns="0" lIns="0" bIns="0" rIns="0">
            <a:spAutoFit/>
          </a:bodyPr>
          <a:lstStyle/>
          <a:p>
            <a:pPr algn="ctr">
              <a:lnSpc>
                <a:spcPts val="10301"/>
              </a:lnSpc>
            </a:pPr>
            <a:r>
              <a:rPr lang="en-US" b="true" sz="9538">
                <a:solidFill>
                  <a:srgbClr val="FFFFFF"/>
                </a:solidFill>
                <a:latin typeface="Nourd Bold"/>
                <a:ea typeface="Nourd Bold"/>
                <a:cs typeface="Nourd Bold"/>
                <a:sym typeface="Nourd Bold"/>
              </a:rPr>
              <a:t>INTERPRETING THE BIBLE</a:t>
            </a:r>
          </a:p>
        </p:txBody>
      </p:sp>
      <p:sp>
        <p:nvSpPr>
          <p:cNvPr name="TextBox 5" id="5"/>
          <p:cNvSpPr txBox="true"/>
          <p:nvPr/>
        </p:nvSpPr>
        <p:spPr>
          <a:xfrm rot="0">
            <a:off x="4020567" y="2744543"/>
            <a:ext cx="10246867" cy="746203"/>
          </a:xfrm>
          <a:prstGeom prst="rect">
            <a:avLst/>
          </a:prstGeom>
        </p:spPr>
        <p:txBody>
          <a:bodyPr anchor="t" rtlCol="false" tIns="0" lIns="0" bIns="0" rIns="0">
            <a:spAutoFit/>
          </a:bodyPr>
          <a:lstStyle/>
          <a:p>
            <a:pPr algn="ctr">
              <a:lnSpc>
                <a:spcPts val="6120"/>
              </a:lnSpc>
              <a:spcBef>
                <a:spcPct val="0"/>
              </a:spcBef>
            </a:pPr>
            <a:r>
              <a:rPr lang="en-US" sz="4371" spc="415">
                <a:solidFill>
                  <a:srgbClr val="23D0D6"/>
                </a:solidFill>
                <a:latin typeface="Montserrat"/>
                <a:ea typeface="Montserrat"/>
                <a:cs typeface="Montserrat"/>
                <a:sym typeface="Montserrat"/>
              </a:rPr>
              <a:t>A STORY OF REDEEMING LOVE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89738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sp>
        <p:nvSpPr>
          <p:cNvPr name="Freeform 3" id="3"/>
          <p:cNvSpPr/>
          <p:nvPr/>
        </p:nvSpPr>
        <p:spPr>
          <a:xfrm flipH="false" flipV="false" rot="0">
            <a:off x="16482251" y="8772157"/>
            <a:ext cx="1361200" cy="972286"/>
          </a:xfrm>
          <a:custGeom>
            <a:avLst/>
            <a:gdLst/>
            <a:ahLst/>
            <a:cxnLst/>
            <a:rect r="r" b="b" t="t" l="l"/>
            <a:pathLst>
              <a:path h="972286" w="1361200">
                <a:moveTo>
                  <a:pt x="0" y="0"/>
                </a:moveTo>
                <a:lnTo>
                  <a:pt x="1361200" y="0"/>
                </a:lnTo>
                <a:lnTo>
                  <a:pt x="1361200" y="972286"/>
                </a:lnTo>
                <a:lnTo>
                  <a:pt x="0" y="972286"/>
                </a:lnTo>
                <a:lnTo>
                  <a:pt x="0" y="0"/>
                </a:lnTo>
                <a:close/>
              </a:path>
            </a:pathLst>
          </a:custGeom>
          <a:blipFill>
            <a:blip r:embed="rId3"/>
            <a:stretch>
              <a:fillRect l="0" t="0" r="0" b="0"/>
            </a:stretch>
          </a:blipFill>
        </p:spPr>
      </p:sp>
      <p:sp>
        <p:nvSpPr>
          <p:cNvPr name="TextBox 4" id="4"/>
          <p:cNvSpPr txBox="true"/>
          <p:nvPr/>
        </p:nvSpPr>
        <p:spPr>
          <a:xfrm rot="0">
            <a:off x="581722" y="1171575"/>
            <a:ext cx="17124557" cy="1652156"/>
          </a:xfrm>
          <a:prstGeom prst="rect">
            <a:avLst/>
          </a:prstGeom>
        </p:spPr>
        <p:txBody>
          <a:bodyPr anchor="t" rtlCol="false" tIns="0" lIns="0" bIns="0" rIns="0">
            <a:spAutoFit/>
          </a:bodyPr>
          <a:lstStyle/>
          <a:p>
            <a:pPr algn="ctr">
              <a:lnSpc>
                <a:spcPts val="12626"/>
              </a:lnSpc>
              <a:spcBef>
                <a:spcPct val="0"/>
              </a:spcBef>
            </a:pPr>
            <a:r>
              <a:rPr lang="en-US" b="true" sz="11800">
                <a:solidFill>
                  <a:srgbClr val="FFFFFF"/>
                </a:solidFill>
                <a:latin typeface="Montserrat Bold"/>
                <a:ea typeface="Montserrat Bold"/>
                <a:cs typeface="Montserrat Bold"/>
                <a:sym typeface="Montserrat Bold"/>
              </a:rPr>
              <a:t>What is the Bible</a:t>
            </a:r>
          </a:p>
        </p:txBody>
      </p:sp>
      <p:sp>
        <p:nvSpPr>
          <p:cNvPr name="TextBox 5" id="5"/>
          <p:cNvSpPr txBox="true"/>
          <p:nvPr/>
        </p:nvSpPr>
        <p:spPr>
          <a:xfrm rot="0">
            <a:off x="1076925" y="3364235"/>
            <a:ext cx="16134151" cy="855393"/>
          </a:xfrm>
          <a:prstGeom prst="rect">
            <a:avLst/>
          </a:prstGeom>
        </p:spPr>
        <p:txBody>
          <a:bodyPr anchor="t" rtlCol="false" tIns="0" lIns="0" bIns="0" rIns="0">
            <a:spAutoFit/>
          </a:bodyPr>
          <a:lstStyle/>
          <a:p>
            <a:pPr algn="ctr">
              <a:lnSpc>
                <a:spcPts val="6301"/>
              </a:lnSpc>
            </a:pPr>
            <a:r>
              <a:rPr lang="en-US" b="true" sz="6301">
                <a:solidFill>
                  <a:srgbClr val="FFFFFF"/>
                </a:solidFill>
                <a:latin typeface="Montserrat Bold"/>
                <a:ea typeface="Montserrat Bold"/>
                <a:cs typeface="Montserrat Bold"/>
                <a:sym typeface="Montserrat Bold"/>
              </a:rPr>
              <a:t>New Testament </a:t>
            </a:r>
          </a:p>
        </p:txBody>
      </p:sp>
      <p:sp>
        <p:nvSpPr>
          <p:cNvPr name="TextBox 6" id="6"/>
          <p:cNvSpPr txBox="true"/>
          <p:nvPr/>
        </p:nvSpPr>
        <p:spPr>
          <a:xfrm rot="0">
            <a:off x="1125149" y="4405082"/>
            <a:ext cx="16134151" cy="3255693"/>
          </a:xfrm>
          <a:prstGeom prst="rect">
            <a:avLst/>
          </a:prstGeom>
        </p:spPr>
        <p:txBody>
          <a:bodyPr anchor="t" rtlCol="false" tIns="0" lIns="0" bIns="0" rIns="0">
            <a:spAutoFit/>
          </a:bodyPr>
          <a:lstStyle/>
          <a:p>
            <a:pPr algn="ctr">
              <a:lnSpc>
                <a:spcPts val="6301"/>
              </a:lnSpc>
            </a:pPr>
            <a:r>
              <a:rPr lang="en-US" sz="6301">
                <a:solidFill>
                  <a:srgbClr val="FFFFFF"/>
                </a:solidFill>
                <a:latin typeface="Montserrat"/>
                <a:ea typeface="Montserrat"/>
                <a:cs typeface="Montserrat"/>
                <a:sym typeface="Montserrat"/>
              </a:rPr>
              <a:t>Predominately Greek: Not classical Greek (for the elite) but Koine Greek (Street language)</a:t>
            </a:r>
          </a:p>
          <a:p>
            <a:pPr algn="ctr">
              <a:lnSpc>
                <a:spcPts val="6301"/>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89738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sp>
        <p:nvSpPr>
          <p:cNvPr name="Freeform 3" id="3"/>
          <p:cNvSpPr/>
          <p:nvPr/>
        </p:nvSpPr>
        <p:spPr>
          <a:xfrm flipH="false" flipV="false" rot="0">
            <a:off x="16482251" y="8772157"/>
            <a:ext cx="1361200" cy="972286"/>
          </a:xfrm>
          <a:custGeom>
            <a:avLst/>
            <a:gdLst/>
            <a:ahLst/>
            <a:cxnLst/>
            <a:rect r="r" b="b" t="t" l="l"/>
            <a:pathLst>
              <a:path h="972286" w="1361200">
                <a:moveTo>
                  <a:pt x="0" y="0"/>
                </a:moveTo>
                <a:lnTo>
                  <a:pt x="1361200" y="0"/>
                </a:lnTo>
                <a:lnTo>
                  <a:pt x="1361200" y="972286"/>
                </a:lnTo>
                <a:lnTo>
                  <a:pt x="0" y="972286"/>
                </a:lnTo>
                <a:lnTo>
                  <a:pt x="0" y="0"/>
                </a:lnTo>
                <a:close/>
              </a:path>
            </a:pathLst>
          </a:custGeom>
          <a:blipFill>
            <a:blip r:embed="rId3"/>
            <a:stretch>
              <a:fillRect l="0" t="0" r="0" b="0"/>
            </a:stretch>
          </a:blipFill>
        </p:spPr>
      </p:sp>
      <p:sp>
        <p:nvSpPr>
          <p:cNvPr name="TextBox 4" id="4"/>
          <p:cNvSpPr txBox="true"/>
          <p:nvPr/>
        </p:nvSpPr>
        <p:spPr>
          <a:xfrm rot="0">
            <a:off x="581722" y="760794"/>
            <a:ext cx="17124557" cy="1652156"/>
          </a:xfrm>
          <a:prstGeom prst="rect">
            <a:avLst/>
          </a:prstGeom>
        </p:spPr>
        <p:txBody>
          <a:bodyPr anchor="t" rtlCol="false" tIns="0" lIns="0" bIns="0" rIns="0">
            <a:spAutoFit/>
          </a:bodyPr>
          <a:lstStyle/>
          <a:p>
            <a:pPr algn="ctr">
              <a:lnSpc>
                <a:spcPts val="12626"/>
              </a:lnSpc>
              <a:spcBef>
                <a:spcPct val="0"/>
              </a:spcBef>
            </a:pPr>
            <a:r>
              <a:rPr lang="en-US" b="true" sz="11800">
                <a:solidFill>
                  <a:srgbClr val="FFFFFF"/>
                </a:solidFill>
                <a:latin typeface="Montserrat Bold"/>
                <a:ea typeface="Montserrat Bold"/>
                <a:cs typeface="Montserrat Bold"/>
                <a:sym typeface="Montserrat Bold"/>
              </a:rPr>
              <a:t>What is the Bible</a:t>
            </a:r>
          </a:p>
        </p:txBody>
      </p:sp>
      <p:sp>
        <p:nvSpPr>
          <p:cNvPr name="TextBox 5" id="5"/>
          <p:cNvSpPr txBox="true"/>
          <p:nvPr/>
        </p:nvSpPr>
        <p:spPr>
          <a:xfrm rot="0">
            <a:off x="829323" y="2648825"/>
            <a:ext cx="16629354" cy="855393"/>
          </a:xfrm>
          <a:prstGeom prst="rect">
            <a:avLst/>
          </a:prstGeom>
        </p:spPr>
        <p:txBody>
          <a:bodyPr anchor="t" rtlCol="false" tIns="0" lIns="0" bIns="0" rIns="0">
            <a:spAutoFit/>
          </a:bodyPr>
          <a:lstStyle/>
          <a:p>
            <a:pPr algn="ctr">
              <a:lnSpc>
                <a:spcPts val="6301"/>
              </a:lnSpc>
            </a:pPr>
            <a:r>
              <a:rPr lang="en-US" b="true" sz="6301">
                <a:solidFill>
                  <a:srgbClr val="FFFFFF"/>
                </a:solidFill>
                <a:latin typeface="Montserrat Bold"/>
                <a:ea typeface="Montserrat Bold"/>
                <a:cs typeface="Montserrat Bold"/>
                <a:sym typeface="Montserrat Bold"/>
              </a:rPr>
              <a:t>Aramaic is found in the Old Testament </a:t>
            </a:r>
          </a:p>
        </p:txBody>
      </p:sp>
      <p:sp>
        <p:nvSpPr>
          <p:cNvPr name="TextBox 6" id="6"/>
          <p:cNvSpPr txBox="true"/>
          <p:nvPr/>
        </p:nvSpPr>
        <p:spPr>
          <a:xfrm rot="0">
            <a:off x="1125149" y="3701956"/>
            <a:ext cx="16134151" cy="3536901"/>
          </a:xfrm>
          <a:prstGeom prst="rect">
            <a:avLst/>
          </a:prstGeom>
        </p:spPr>
        <p:txBody>
          <a:bodyPr anchor="t" rtlCol="false" tIns="0" lIns="0" bIns="0" rIns="0">
            <a:spAutoFit/>
          </a:bodyPr>
          <a:lstStyle/>
          <a:p>
            <a:pPr algn="ctr">
              <a:lnSpc>
                <a:spcPts val="3101"/>
              </a:lnSpc>
            </a:pPr>
            <a:r>
              <a:rPr lang="en-US" sz="3101">
                <a:solidFill>
                  <a:srgbClr val="FFFFFF"/>
                </a:solidFill>
                <a:latin typeface="Montserrat"/>
                <a:ea typeface="Montserrat"/>
                <a:cs typeface="Montserrat"/>
                <a:sym typeface="Montserrat"/>
              </a:rPr>
              <a:t>Daniel: Chapters 2:4 through 7:28 of Daniel are written in Biblical Aramaic.</a:t>
            </a:r>
          </a:p>
          <a:p>
            <a:pPr algn="ctr">
              <a:lnSpc>
                <a:spcPts val="3101"/>
              </a:lnSpc>
            </a:pPr>
          </a:p>
          <a:p>
            <a:pPr algn="ctr">
              <a:lnSpc>
                <a:spcPts val="3101"/>
              </a:lnSpc>
            </a:pPr>
            <a:r>
              <a:rPr lang="en-US" sz="3101">
                <a:solidFill>
                  <a:srgbClr val="FFFFFF"/>
                </a:solidFill>
                <a:latin typeface="Montserrat"/>
                <a:ea typeface="Montserrat"/>
                <a:cs typeface="Montserrat"/>
                <a:sym typeface="Montserrat"/>
              </a:rPr>
              <a:t>Ezra: Sections of Ezra, specifically 4:8–6:18 and 7:12–26, are in Aramaic. These portions often concern official letters and correspondence related to the rebuilding of the Temple.</a:t>
            </a:r>
          </a:p>
          <a:p>
            <a:pPr algn="ctr">
              <a:lnSpc>
                <a:spcPts val="3101"/>
              </a:lnSpc>
            </a:pPr>
          </a:p>
          <a:p>
            <a:pPr algn="ctr">
              <a:lnSpc>
                <a:spcPts val="3101"/>
              </a:lnSpc>
            </a:pPr>
            <a:r>
              <a:rPr lang="en-US" sz="3101">
                <a:solidFill>
                  <a:srgbClr val="FFFFFF"/>
                </a:solidFill>
                <a:latin typeface="Montserrat"/>
                <a:ea typeface="Montserrat"/>
                <a:cs typeface="Montserrat"/>
                <a:sym typeface="Montserrat"/>
              </a:rPr>
              <a:t>Genesis and Jeremiah: Two short, isolated phrases, "Yegar Sahadutha" (Genesis 31:47) and "Lama luba" (Jeremiah 10:11), are also in Aramaic.</a:t>
            </a:r>
          </a:p>
          <a:p>
            <a:pPr algn="ctr">
              <a:lnSpc>
                <a:spcPts val="3101"/>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89738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sp>
        <p:nvSpPr>
          <p:cNvPr name="Freeform 3" id="3"/>
          <p:cNvSpPr/>
          <p:nvPr/>
        </p:nvSpPr>
        <p:spPr>
          <a:xfrm flipH="false" flipV="false" rot="0">
            <a:off x="16482251" y="8772157"/>
            <a:ext cx="1361200" cy="972286"/>
          </a:xfrm>
          <a:custGeom>
            <a:avLst/>
            <a:gdLst/>
            <a:ahLst/>
            <a:cxnLst/>
            <a:rect r="r" b="b" t="t" l="l"/>
            <a:pathLst>
              <a:path h="972286" w="1361200">
                <a:moveTo>
                  <a:pt x="0" y="0"/>
                </a:moveTo>
                <a:lnTo>
                  <a:pt x="1361200" y="0"/>
                </a:lnTo>
                <a:lnTo>
                  <a:pt x="1361200" y="972286"/>
                </a:lnTo>
                <a:lnTo>
                  <a:pt x="0" y="972286"/>
                </a:lnTo>
                <a:lnTo>
                  <a:pt x="0" y="0"/>
                </a:lnTo>
                <a:close/>
              </a:path>
            </a:pathLst>
          </a:custGeom>
          <a:blipFill>
            <a:blip r:embed="rId3"/>
            <a:stretch>
              <a:fillRect l="0" t="0" r="0" b="0"/>
            </a:stretch>
          </a:blipFill>
        </p:spPr>
      </p:sp>
      <p:sp>
        <p:nvSpPr>
          <p:cNvPr name="TextBox 4" id="4"/>
          <p:cNvSpPr txBox="true"/>
          <p:nvPr/>
        </p:nvSpPr>
        <p:spPr>
          <a:xfrm rot="0">
            <a:off x="581722" y="1171575"/>
            <a:ext cx="17124557" cy="1652156"/>
          </a:xfrm>
          <a:prstGeom prst="rect">
            <a:avLst/>
          </a:prstGeom>
        </p:spPr>
        <p:txBody>
          <a:bodyPr anchor="t" rtlCol="false" tIns="0" lIns="0" bIns="0" rIns="0">
            <a:spAutoFit/>
          </a:bodyPr>
          <a:lstStyle/>
          <a:p>
            <a:pPr algn="ctr">
              <a:lnSpc>
                <a:spcPts val="12626"/>
              </a:lnSpc>
              <a:spcBef>
                <a:spcPct val="0"/>
              </a:spcBef>
            </a:pPr>
            <a:r>
              <a:rPr lang="en-US" b="true" sz="11800">
                <a:solidFill>
                  <a:srgbClr val="FFFFFF"/>
                </a:solidFill>
                <a:latin typeface="Montserrat Bold"/>
                <a:ea typeface="Montserrat Bold"/>
                <a:cs typeface="Montserrat Bold"/>
                <a:sym typeface="Montserrat Bold"/>
              </a:rPr>
              <a:t>What is the Bible</a:t>
            </a:r>
          </a:p>
        </p:txBody>
      </p:sp>
      <p:sp>
        <p:nvSpPr>
          <p:cNvPr name="TextBox 5" id="5"/>
          <p:cNvSpPr txBox="true"/>
          <p:nvPr/>
        </p:nvSpPr>
        <p:spPr>
          <a:xfrm rot="0">
            <a:off x="829323" y="3007166"/>
            <a:ext cx="16629354" cy="855393"/>
          </a:xfrm>
          <a:prstGeom prst="rect">
            <a:avLst/>
          </a:prstGeom>
        </p:spPr>
        <p:txBody>
          <a:bodyPr anchor="t" rtlCol="false" tIns="0" lIns="0" bIns="0" rIns="0">
            <a:spAutoFit/>
          </a:bodyPr>
          <a:lstStyle/>
          <a:p>
            <a:pPr algn="ctr">
              <a:lnSpc>
                <a:spcPts val="6301"/>
              </a:lnSpc>
            </a:pPr>
            <a:r>
              <a:rPr lang="en-US" b="true" sz="6301">
                <a:solidFill>
                  <a:srgbClr val="FFFFFF"/>
                </a:solidFill>
                <a:latin typeface="Montserrat Bold"/>
                <a:ea typeface="Montserrat Bold"/>
                <a:cs typeface="Montserrat Bold"/>
                <a:sym typeface="Montserrat Bold"/>
              </a:rPr>
              <a:t>Aramaic is found in the New Testament </a:t>
            </a:r>
          </a:p>
        </p:txBody>
      </p:sp>
      <p:sp>
        <p:nvSpPr>
          <p:cNvPr name="TextBox 6" id="6"/>
          <p:cNvSpPr txBox="true"/>
          <p:nvPr/>
        </p:nvSpPr>
        <p:spPr>
          <a:xfrm rot="0">
            <a:off x="1125149" y="4060297"/>
            <a:ext cx="16134151" cy="2755732"/>
          </a:xfrm>
          <a:prstGeom prst="rect">
            <a:avLst/>
          </a:prstGeom>
        </p:spPr>
        <p:txBody>
          <a:bodyPr anchor="t" rtlCol="false" tIns="0" lIns="0" bIns="0" rIns="0">
            <a:spAutoFit/>
          </a:bodyPr>
          <a:lstStyle/>
          <a:p>
            <a:pPr algn="ctr">
              <a:lnSpc>
                <a:spcPts val="3101"/>
              </a:lnSpc>
            </a:pPr>
            <a:r>
              <a:rPr lang="en-US" sz="3101">
                <a:solidFill>
                  <a:srgbClr val="FFFFFF"/>
                </a:solidFill>
                <a:latin typeface="Montserrat"/>
                <a:ea typeface="Montserrat"/>
                <a:cs typeface="Montserrat"/>
                <a:sym typeface="Montserrat"/>
              </a:rPr>
              <a:t>Aramaic words and phrases: While most of the New Testament was written in Greek, several words and phrases are clearly Aramaic, reflecting the Aramaic spoken by Jesus and his followers. Examples include "Talitha koum" (Mark 5:41), meaning "Little girl, get up!", and "Ephphatha" (Mark 7:34), meaning "Be opened!".</a:t>
            </a:r>
          </a:p>
          <a:p>
            <a:pPr algn="ctr">
              <a:lnSpc>
                <a:spcPts val="3101"/>
              </a:lnSpc>
            </a:pPr>
          </a:p>
          <a:p>
            <a:pPr algn="ctr">
              <a:lnSpc>
                <a:spcPts val="3101"/>
              </a:lnSpc>
            </a:pPr>
            <a:r>
              <a:rPr lang="en-US" sz="3101">
                <a:solidFill>
                  <a:srgbClr val="FFFFFF"/>
                </a:solidFill>
                <a:latin typeface="Montserrat"/>
                <a:ea typeface="Montserrat"/>
                <a:cs typeface="Montserrat"/>
                <a:sym typeface="Montserrat"/>
              </a:rPr>
              <a:t>The phrase "Maranatha" (1 Corinthians 16:22) is another example of a Aramaic word in the New Testament, meaning "Our Lord, come!".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89738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sp>
        <p:nvSpPr>
          <p:cNvPr name="Freeform 3" id="3"/>
          <p:cNvSpPr/>
          <p:nvPr/>
        </p:nvSpPr>
        <p:spPr>
          <a:xfrm flipH="false" flipV="false" rot="0">
            <a:off x="16482251" y="8772157"/>
            <a:ext cx="1361200" cy="972286"/>
          </a:xfrm>
          <a:custGeom>
            <a:avLst/>
            <a:gdLst/>
            <a:ahLst/>
            <a:cxnLst/>
            <a:rect r="r" b="b" t="t" l="l"/>
            <a:pathLst>
              <a:path h="972286" w="1361200">
                <a:moveTo>
                  <a:pt x="0" y="0"/>
                </a:moveTo>
                <a:lnTo>
                  <a:pt x="1361200" y="0"/>
                </a:lnTo>
                <a:lnTo>
                  <a:pt x="1361200" y="972286"/>
                </a:lnTo>
                <a:lnTo>
                  <a:pt x="0" y="972286"/>
                </a:lnTo>
                <a:lnTo>
                  <a:pt x="0" y="0"/>
                </a:lnTo>
                <a:close/>
              </a:path>
            </a:pathLst>
          </a:custGeom>
          <a:blipFill>
            <a:blip r:embed="rId3"/>
            <a:stretch>
              <a:fillRect l="0" t="0" r="0" b="0"/>
            </a:stretch>
          </a:blipFill>
        </p:spPr>
      </p:sp>
      <p:sp>
        <p:nvSpPr>
          <p:cNvPr name="TextBox 4" id="4"/>
          <p:cNvSpPr txBox="true"/>
          <p:nvPr/>
        </p:nvSpPr>
        <p:spPr>
          <a:xfrm rot="0">
            <a:off x="581722" y="2035565"/>
            <a:ext cx="17124557" cy="1652156"/>
          </a:xfrm>
          <a:prstGeom prst="rect">
            <a:avLst/>
          </a:prstGeom>
        </p:spPr>
        <p:txBody>
          <a:bodyPr anchor="t" rtlCol="false" tIns="0" lIns="0" bIns="0" rIns="0">
            <a:spAutoFit/>
          </a:bodyPr>
          <a:lstStyle/>
          <a:p>
            <a:pPr algn="ctr">
              <a:lnSpc>
                <a:spcPts val="12626"/>
              </a:lnSpc>
              <a:spcBef>
                <a:spcPct val="0"/>
              </a:spcBef>
            </a:pPr>
            <a:r>
              <a:rPr lang="en-US" b="true" sz="11800">
                <a:solidFill>
                  <a:srgbClr val="FFFFFF"/>
                </a:solidFill>
                <a:latin typeface="Montserrat Bold"/>
                <a:ea typeface="Montserrat Bold"/>
                <a:cs typeface="Montserrat Bold"/>
                <a:sym typeface="Montserrat Bold"/>
              </a:rPr>
              <a:t>What is the Bible</a:t>
            </a:r>
          </a:p>
        </p:txBody>
      </p:sp>
      <p:sp>
        <p:nvSpPr>
          <p:cNvPr name="TextBox 5" id="5"/>
          <p:cNvSpPr txBox="true"/>
          <p:nvPr/>
        </p:nvSpPr>
        <p:spPr>
          <a:xfrm rot="0">
            <a:off x="1456571" y="3620519"/>
            <a:ext cx="15374857" cy="2703062"/>
          </a:xfrm>
          <a:prstGeom prst="rect">
            <a:avLst/>
          </a:prstGeom>
        </p:spPr>
        <p:txBody>
          <a:bodyPr anchor="t" rtlCol="false" tIns="0" lIns="0" bIns="0" rIns="0">
            <a:spAutoFit/>
          </a:bodyPr>
          <a:lstStyle/>
          <a:p>
            <a:pPr algn="ctr">
              <a:lnSpc>
                <a:spcPts val="11028"/>
              </a:lnSpc>
            </a:pPr>
            <a:r>
              <a:rPr lang="en-US" sz="6301" b="true">
                <a:solidFill>
                  <a:srgbClr val="FFFFFF"/>
                </a:solidFill>
                <a:latin typeface="Montserrat Bold"/>
                <a:ea typeface="Montserrat Bold"/>
                <a:cs typeface="Montserrat Bold"/>
                <a:sym typeface="Montserrat Bold"/>
              </a:rPr>
              <a:t>It is made up of around 40 authors</a:t>
            </a:r>
          </a:p>
          <a:p>
            <a:pPr algn="ctr">
              <a:lnSpc>
                <a:spcPts val="11028"/>
              </a:lnSpc>
            </a:pPr>
            <a:r>
              <a:rPr lang="en-US" b="true" sz="6301">
                <a:solidFill>
                  <a:srgbClr val="FFFFFF"/>
                </a:solidFill>
                <a:latin typeface="Montserrat Bold"/>
                <a:ea typeface="Montserrat Bold"/>
                <a:cs typeface="Montserrat Bold"/>
                <a:sym typeface="Montserrat Bold"/>
              </a:rPr>
              <a:t>Written over a 1,500 year period</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89738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sp>
        <p:nvSpPr>
          <p:cNvPr name="TextBox 3" id="3"/>
          <p:cNvSpPr txBox="true"/>
          <p:nvPr/>
        </p:nvSpPr>
        <p:spPr>
          <a:xfrm rot="0">
            <a:off x="453348" y="1580742"/>
            <a:ext cx="17381305" cy="885154"/>
          </a:xfrm>
          <a:prstGeom prst="rect">
            <a:avLst/>
          </a:prstGeom>
        </p:spPr>
        <p:txBody>
          <a:bodyPr anchor="t" rtlCol="false" tIns="0" lIns="0" bIns="0" rIns="0">
            <a:spAutoFit/>
          </a:bodyPr>
          <a:lstStyle/>
          <a:p>
            <a:pPr algn="ctr">
              <a:lnSpc>
                <a:spcPts val="6743"/>
              </a:lnSpc>
              <a:spcBef>
                <a:spcPct val="0"/>
              </a:spcBef>
            </a:pPr>
            <a:r>
              <a:rPr lang="en-US" b="true" sz="6301">
                <a:solidFill>
                  <a:srgbClr val="FFFFFF"/>
                </a:solidFill>
                <a:latin typeface="Montserrat Bold"/>
                <a:ea typeface="Montserrat Bold"/>
                <a:cs typeface="Montserrat Bold"/>
                <a:sym typeface="Montserrat Bold"/>
              </a:rPr>
              <a:t>Styles of Bible literature</a:t>
            </a:r>
          </a:p>
        </p:txBody>
      </p:sp>
      <p:sp>
        <p:nvSpPr>
          <p:cNvPr name="TextBox 4" id="4"/>
          <p:cNvSpPr txBox="true"/>
          <p:nvPr/>
        </p:nvSpPr>
        <p:spPr>
          <a:xfrm rot="0">
            <a:off x="2508224" y="2975562"/>
            <a:ext cx="6129274" cy="3428508"/>
          </a:xfrm>
          <a:prstGeom prst="rect">
            <a:avLst/>
          </a:prstGeom>
        </p:spPr>
        <p:txBody>
          <a:bodyPr anchor="t" rtlCol="false" tIns="0" lIns="0" bIns="0" rIns="0">
            <a:spAutoFit/>
          </a:bodyPr>
          <a:lstStyle/>
          <a:p>
            <a:pPr algn="l" marL="1360581" indent="-680291" lvl="1">
              <a:lnSpc>
                <a:spcPts val="6743"/>
              </a:lnSpc>
              <a:buFont typeface="Arial"/>
              <a:buChar char="•"/>
            </a:pPr>
            <a:r>
              <a:rPr lang="en-US" sz="6301">
                <a:solidFill>
                  <a:srgbClr val="FFFFFF"/>
                </a:solidFill>
                <a:latin typeface="Montserrat"/>
                <a:ea typeface="Montserrat"/>
                <a:cs typeface="Montserrat"/>
                <a:sym typeface="Montserrat"/>
              </a:rPr>
              <a:t>Stories</a:t>
            </a:r>
          </a:p>
          <a:p>
            <a:pPr algn="l" marL="1360581" indent="-680291" lvl="1">
              <a:lnSpc>
                <a:spcPts val="6743"/>
              </a:lnSpc>
              <a:buFont typeface="Arial"/>
              <a:buChar char="•"/>
            </a:pPr>
            <a:r>
              <a:rPr lang="en-US" sz="6301">
                <a:solidFill>
                  <a:srgbClr val="FFFFFF"/>
                </a:solidFill>
                <a:latin typeface="Montserrat"/>
                <a:ea typeface="Montserrat"/>
                <a:cs typeface="Montserrat"/>
                <a:sym typeface="Montserrat"/>
              </a:rPr>
              <a:t>Poems</a:t>
            </a:r>
          </a:p>
          <a:p>
            <a:pPr algn="l" marL="1360581" indent="-680291" lvl="1">
              <a:lnSpc>
                <a:spcPts val="6743"/>
              </a:lnSpc>
              <a:buFont typeface="Arial"/>
              <a:buChar char="•"/>
            </a:pPr>
            <a:r>
              <a:rPr lang="en-US" sz="6301">
                <a:solidFill>
                  <a:srgbClr val="FFFFFF"/>
                </a:solidFill>
                <a:latin typeface="Montserrat"/>
                <a:ea typeface="Montserrat"/>
                <a:cs typeface="Montserrat"/>
                <a:sym typeface="Montserrat"/>
              </a:rPr>
              <a:t>Laws</a:t>
            </a:r>
          </a:p>
          <a:p>
            <a:pPr algn="l" marL="1360581" indent="-680291" lvl="1">
              <a:lnSpc>
                <a:spcPts val="6743"/>
              </a:lnSpc>
              <a:buFont typeface="Arial"/>
              <a:buChar char="•"/>
            </a:pPr>
            <a:r>
              <a:rPr lang="en-US" sz="6301">
                <a:solidFill>
                  <a:srgbClr val="FFFFFF"/>
                </a:solidFill>
                <a:latin typeface="Montserrat"/>
                <a:ea typeface="Montserrat"/>
                <a:cs typeface="Montserrat"/>
                <a:sym typeface="Montserrat"/>
              </a:rPr>
              <a:t>Prophecies</a:t>
            </a:r>
          </a:p>
        </p:txBody>
      </p:sp>
      <p:sp>
        <p:nvSpPr>
          <p:cNvPr name="Freeform 5" id="5"/>
          <p:cNvSpPr/>
          <p:nvPr/>
        </p:nvSpPr>
        <p:spPr>
          <a:xfrm flipH="false" flipV="false" rot="0">
            <a:off x="16482251" y="8772157"/>
            <a:ext cx="1361200" cy="972286"/>
          </a:xfrm>
          <a:custGeom>
            <a:avLst/>
            <a:gdLst/>
            <a:ahLst/>
            <a:cxnLst/>
            <a:rect r="r" b="b" t="t" l="l"/>
            <a:pathLst>
              <a:path h="972286" w="1361200">
                <a:moveTo>
                  <a:pt x="0" y="0"/>
                </a:moveTo>
                <a:lnTo>
                  <a:pt x="1361200" y="0"/>
                </a:lnTo>
                <a:lnTo>
                  <a:pt x="1361200" y="972286"/>
                </a:lnTo>
                <a:lnTo>
                  <a:pt x="0" y="972286"/>
                </a:lnTo>
                <a:lnTo>
                  <a:pt x="0" y="0"/>
                </a:lnTo>
                <a:close/>
              </a:path>
            </a:pathLst>
          </a:custGeom>
          <a:blipFill>
            <a:blip r:embed="rId3"/>
            <a:stretch>
              <a:fillRect l="0" t="0" r="0" b="0"/>
            </a:stretch>
          </a:blipFill>
        </p:spPr>
      </p:sp>
      <p:sp>
        <p:nvSpPr>
          <p:cNvPr name="TextBox 6" id="6"/>
          <p:cNvSpPr txBox="true"/>
          <p:nvPr/>
        </p:nvSpPr>
        <p:spPr>
          <a:xfrm rot="0">
            <a:off x="8727153" y="2975562"/>
            <a:ext cx="8625797" cy="3428508"/>
          </a:xfrm>
          <a:prstGeom prst="rect">
            <a:avLst/>
          </a:prstGeom>
        </p:spPr>
        <p:txBody>
          <a:bodyPr anchor="t" rtlCol="false" tIns="0" lIns="0" bIns="0" rIns="0">
            <a:spAutoFit/>
          </a:bodyPr>
          <a:lstStyle/>
          <a:p>
            <a:pPr algn="l" marL="1360581" indent="-680291" lvl="1">
              <a:lnSpc>
                <a:spcPts val="6743"/>
              </a:lnSpc>
              <a:buFont typeface="Arial"/>
              <a:buChar char="•"/>
            </a:pPr>
            <a:r>
              <a:rPr lang="en-US" sz="6301">
                <a:solidFill>
                  <a:srgbClr val="FFFFFF"/>
                </a:solidFill>
                <a:latin typeface="Montserrat"/>
                <a:ea typeface="Montserrat"/>
                <a:cs typeface="Montserrat"/>
                <a:sym typeface="Montserrat"/>
              </a:rPr>
              <a:t>Biographies</a:t>
            </a:r>
          </a:p>
          <a:p>
            <a:pPr algn="l" marL="1360581" indent="-680291" lvl="1">
              <a:lnSpc>
                <a:spcPts val="6743"/>
              </a:lnSpc>
              <a:buFont typeface="Arial"/>
              <a:buChar char="•"/>
            </a:pPr>
            <a:r>
              <a:rPr lang="en-US" sz="6301">
                <a:solidFill>
                  <a:srgbClr val="FFFFFF"/>
                </a:solidFill>
                <a:latin typeface="Montserrat"/>
                <a:ea typeface="Montserrat"/>
                <a:cs typeface="Montserrat"/>
                <a:sym typeface="Montserrat"/>
              </a:rPr>
              <a:t>Letters to Christians</a:t>
            </a:r>
          </a:p>
          <a:p>
            <a:pPr algn="l" marL="1360581" indent="-680291" lvl="1">
              <a:lnSpc>
                <a:spcPts val="6743"/>
              </a:lnSpc>
              <a:buFont typeface="Arial"/>
              <a:buChar char="•"/>
            </a:pPr>
            <a:r>
              <a:rPr lang="en-US" sz="6301">
                <a:solidFill>
                  <a:srgbClr val="FFFFFF"/>
                </a:solidFill>
                <a:latin typeface="Montserrat"/>
                <a:ea typeface="Montserrat"/>
                <a:cs typeface="Montserrat"/>
                <a:sym typeface="Montserrat"/>
              </a:rPr>
              <a:t>Visions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89738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sp>
        <p:nvSpPr>
          <p:cNvPr name="TextBox 3" id="3"/>
          <p:cNvSpPr txBox="true"/>
          <p:nvPr/>
        </p:nvSpPr>
        <p:spPr>
          <a:xfrm rot="0">
            <a:off x="1149141" y="2640070"/>
            <a:ext cx="15989718" cy="3252356"/>
          </a:xfrm>
          <a:prstGeom prst="rect">
            <a:avLst/>
          </a:prstGeom>
        </p:spPr>
        <p:txBody>
          <a:bodyPr anchor="t" rtlCol="false" tIns="0" lIns="0" bIns="0" rIns="0">
            <a:spAutoFit/>
          </a:bodyPr>
          <a:lstStyle/>
          <a:p>
            <a:pPr algn="ctr">
              <a:lnSpc>
                <a:spcPts val="12626"/>
              </a:lnSpc>
              <a:spcBef>
                <a:spcPct val="0"/>
              </a:spcBef>
            </a:pPr>
            <a:r>
              <a:rPr lang="en-US" b="true" sz="11800">
                <a:solidFill>
                  <a:srgbClr val="FFFFFF"/>
                </a:solidFill>
                <a:latin typeface="Montserrat Bold"/>
                <a:ea typeface="Montserrat Bold"/>
                <a:cs typeface="Montserrat Bold"/>
                <a:sym typeface="Montserrat Bold"/>
              </a:rPr>
              <a:t>Is the Bible accurate?</a:t>
            </a:r>
          </a:p>
        </p:txBody>
      </p:sp>
      <p:sp>
        <p:nvSpPr>
          <p:cNvPr name="Freeform 4" id="4"/>
          <p:cNvSpPr/>
          <p:nvPr/>
        </p:nvSpPr>
        <p:spPr>
          <a:xfrm flipH="false" flipV="false" rot="0">
            <a:off x="16482251" y="8772157"/>
            <a:ext cx="1361200" cy="972286"/>
          </a:xfrm>
          <a:custGeom>
            <a:avLst/>
            <a:gdLst/>
            <a:ahLst/>
            <a:cxnLst/>
            <a:rect r="r" b="b" t="t" l="l"/>
            <a:pathLst>
              <a:path h="972286" w="1361200">
                <a:moveTo>
                  <a:pt x="0" y="0"/>
                </a:moveTo>
                <a:lnTo>
                  <a:pt x="1361200" y="0"/>
                </a:lnTo>
                <a:lnTo>
                  <a:pt x="1361200" y="972286"/>
                </a:lnTo>
                <a:lnTo>
                  <a:pt x="0" y="972286"/>
                </a:lnTo>
                <a:lnTo>
                  <a:pt x="0" y="0"/>
                </a:lnTo>
                <a:close/>
              </a:path>
            </a:pathLst>
          </a:custGeom>
          <a:blipFill>
            <a:blip r:embed="rId3"/>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89738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sp>
        <p:nvSpPr>
          <p:cNvPr name="TextBox 3" id="3"/>
          <p:cNvSpPr txBox="true"/>
          <p:nvPr/>
        </p:nvSpPr>
        <p:spPr>
          <a:xfrm rot="0">
            <a:off x="581722" y="1231483"/>
            <a:ext cx="17124557" cy="1652156"/>
          </a:xfrm>
          <a:prstGeom prst="rect">
            <a:avLst/>
          </a:prstGeom>
        </p:spPr>
        <p:txBody>
          <a:bodyPr anchor="t" rtlCol="false" tIns="0" lIns="0" bIns="0" rIns="0">
            <a:spAutoFit/>
          </a:bodyPr>
          <a:lstStyle/>
          <a:p>
            <a:pPr algn="ctr">
              <a:lnSpc>
                <a:spcPts val="12626"/>
              </a:lnSpc>
              <a:spcBef>
                <a:spcPct val="0"/>
              </a:spcBef>
            </a:pPr>
            <a:r>
              <a:rPr lang="en-US" b="true" sz="11800">
                <a:solidFill>
                  <a:srgbClr val="FFFFFF"/>
                </a:solidFill>
                <a:latin typeface="Montserrat Bold"/>
                <a:ea typeface="Montserrat Bold"/>
                <a:cs typeface="Montserrat Bold"/>
                <a:sym typeface="Montserrat Bold"/>
              </a:rPr>
              <a:t>Top three Tips</a:t>
            </a:r>
          </a:p>
        </p:txBody>
      </p:sp>
      <p:sp>
        <p:nvSpPr>
          <p:cNvPr name="Freeform 4" id="4"/>
          <p:cNvSpPr/>
          <p:nvPr/>
        </p:nvSpPr>
        <p:spPr>
          <a:xfrm flipH="false" flipV="false" rot="0">
            <a:off x="16482251" y="8772157"/>
            <a:ext cx="1361200" cy="972286"/>
          </a:xfrm>
          <a:custGeom>
            <a:avLst/>
            <a:gdLst/>
            <a:ahLst/>
            <a:cxnLst/>
            <a:rect r="r" b="b" t="t" l="l"/>
            <a:pathLst>
              <a:path h="972286" w="1361200">
                <a:moveTo>
                  <a:pt x="0" y="0"/>
                </a:moveTo>
                <a:lnTo>
                  <a:pt x="1361200" y="0"/>
                </a:lnTo>
                <a:lnTo>
                  <a:pt x="1361200" y="972286"/>
                </a:lnTo>
                <a:lnTo>
                  <a:pt x="0" y="972286"/>
                </a:lnTo>
                <a:lnTo>
                  <a:pt x="0" y="0"/>
                </a:lnTo>
                <a:close/>
              </a:path>
            </a:pathLst>
          </a:custGeom>
          <a:blipFill>
            <a:blip r:embed="rId3"/>
            <a:stretch>
              <a:fillRect l="0" t="0" r="0" b="0"/>
            </a:stretch>
          </a:blipFill>
        </p:spPr>
      </p:sp>
      <p:sp>
        <p:nvSpPr>
          <p:cNvPr name="TextBox 5" id="5"/>
          <p:cNvSpPr txBox="true"/>
          <p:nvPr/>
        </p:nvSpPr>
        <p:spPr>
          <a:xfrm rot="0">
            <a:off x="324974" y="3101877"/>
            <a:ext cx="17381305" cy="2455593"/>
          </a:xfrm>
          <a:prstGeom prst="rect">
            <a:avLst/>
          </a:prstGeom>
        </p:spPr>
        <p:txBody>
          <a:bodyPr anchor="t" rtlCol="false" tIns="0" lIns="0" bIns="0" rIns="0">
            <a:spAutoFit/>
          </a:bodyPr>
          <a:lstStyle/>
          <a:p>
            <a:pPr algn="ctr">
              <a:lnSpc>
                <a:spcPts val="6301"/>
              </a:lnSpc>
            </a:pPr>
            <a:r>
              <a:rPr lang="en-US" sz="6301" b="true">
                <a:solidFill>
                  <a:srgbClr val="FFFFFF"/>
                </a:solidFill>
                <a:latin typeface="Montserrat Bold"/>
                <a:ea typeface="Montserrat Bold"/>
                <a:cs typeface="Montserrat Bold"/>
                <a:sym typeface="Montserrat Bold"/>
              </a:rPr>
              <a:t>CONTEXT</a:t>
            </a:r>
          </a:p>
          <a:p>
            <a:pPr algn="ctr">
              <a:lnSpc>
                <a:spcPts val="6301"/>
              </a:lnSpc>
            </a:pPr>
            <a:r>
              <a:rPr lang="en-US" sz="6301" b="true">
                <a:solidFill>
                  <a:srgbClr val="FFFFFF"/>
                </a:solidFill>
                <a:latin typeface="Montserrat Bold"/>
                <a:ea typeface="Montserrat Bold"/>
                <a:cs typeface="Montserrat Bold"/>
                <a:sym typeface="Montserrat Bold"/>
              </a:rPr>
              <a:t>CONTEXT</a:t>
            </a:r>
          </a:p>
          <a:p>
            <a:pPr algn="ctr">
              <a:lnSpc>
                <a:spcPts val="6301"/>
              </a:lnSpc>
            </a:pPr>
            <a:r>
              <a:rPr lang="en-US" b="true" sz="6301">
                <a:solidFill>
                  <a:srgbClr val="FFFFFF"/>
                </a:solidFill>
                <a:latin typeface="Montserrat Bold"/>
                <a:ea typeface="Montserrat Bold"/>
                <a:cs typeface="Montserrat Bold"/>
                <a:sym typeface="Montserrat Bold"/>
              </a:rPr>
              <a:t>CONTEXT</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89738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sp>
        <p:nvSpPr>
          <p:cNvPr name="Freeform 3" id="3"/>
          <p:cNvSpPr/>
          <p:nvPr/>
        </p:nvSpPr>
        <p:spPr>
          <a:xfrm flipH="false" flipV="false" rot="0">
            <a:off x="16482251" y="8772157"/>
            <a:ext cx="1361200" cy="972286"/>
          </a:xfrm>
          <a:custGeom>
            <a:avLst/>
            <a:gdLst/>
            <a:ahLst/>
            <a:cxnLst/>
            <a:rect r="r" b="b" t="t" l="l"/>
            <a:pathLst>
              <a:path h="972286" w="1361200">
                <a:moveTo>
                  <a:pt x="0" y="0"/>
                </a:moveTo>
                <a:lnTo>
                  <a:pt x="1361200" y="0"/>
                </a:lnTo>
                <a:lnTo>
                  <a:pt x="1361200" y="972286"/>
                </a:lnTo>
                <a:lnTo>
                  <a:pt x="0" y="972286"/>
                </a:lnTo>
                <a:lnTo>
                  <a:pt x="0" y="0"/>
                </a:lnTo>
                <a:close/>
              </a:path>
            </a:pathLst>
          </a:custGeom>
          <a:blipFill>
            <a:blip r:embed="rId3"/>
            <a:stretch>
              <a:fillRect l="0" t="0" r="0" b="0"/>
            </a:stretch>
          </a:blipFill>
        </p:spPr>
      </p:sp>
      <p:grpSp>
        <p:nvGrpSpPr>
          <p:cNvPr name="Group 4" id="4"/>
          <p:cNvGrpSpPr/>
          <p:nvPr/>
        </p:nvGrpSpPr>
        <p:grpSpPr>
          <a:xfrm rot="0">
            <a:off x="980024" y="2969608"/>
            <a:ext cx="16327953" cy="1795031"/>
            <a:chOff x="0" y="0"/>
            <a:chExt cx="21770604" cy="2393375"/>
          </a:xfrm>
        </p:grpSpPr>
        <p:sp>
          <p:nvSpPr>
            <p:cNvPr name="TextBox 5" id="5"/>
            <p:cNvSpPr txBox="true"/>
            <p:nvPr/>
          </p:nvSpPr>
          <p:spPr>
            <a:xfrm rot="0">
              <a:off x="0" y="142875"/>
              <a:ext cx="21770604" cy="2250500"/>
            </a:xfrm>
            <a:prstGeom prst="rect">
              <a:avLst/>
            </a:prstGeom>
          </p:spPr>
          <p:txBody>
            <a:bodyPr anchor="t" rtlCol="false" tIns="0" lIns="0" bIns="0" rIns="0">
              <a:spAutoFit/>
            </a:bodyPr>
            <a:lstStyle/>
            <a:p>
              <a:pPr algn="l">
                <a:lnSpc>
                  <a:spcPts val="12626"/>
                </a:lnSpc>
                <a:spcBef>
                  <a:spcPct val="0"/>
                </a:spcBef>
              </a:pPr>
              <a:r>
                <a:rPr lang="en-US" b="true" sz="11800">
                  <a:solidFill>
                    <a:srgbClr val="FFFFFF"/>
                  </a:solidFill>
                  <a:latin typeface="Montserrat Bold"/>
                  <a:ea typeface="Montserrat Bold"/>
                  <a:cs typeface="Montserrat Bold"/>
                  <a:sym typeface="Montserrat Bold"/>
                </a:rPr>
                <a:t>WHAT</a:t>
              </a:r>
            </a:p>
          </p:txBody>
        </p:sp>
        <p:sp>
          <p:nvSpPr>
            <p:cNvPr name="TextBox 6" id="6"/>
            <p:cNvSpPr txBox="true"/>
            <p:nvPr/>
          </p:nvSpPr>
          <p:spPr>
            <a:xfrm rot="0">
              <a:off x="168977" y="142875"/>
              <a:ext cx="20877057" cy="2250500"/>
            </a:xfrm>
            <a:prstGeom prst="rect">
              <a:avLst/>
            </a:prstGeom>
          </p:spPr>
          <p:txBody>
            <a:bodyPr anchor="t" rtlCol="false" tIns="0" lIns="0" bIns="0" rIns="0">
              <a:spAutoFit/>
            </a:bodyPr>
            <a:lstStyle/>
            <a:p>
              <a:pPr algn="r">
                <a:lnSpc>
                  <a:spcPts val="12626"/>
                </a:lnSpc>
                <a:spcBef>
                  <a:spcPct val="0"/>
                </a:spcBef>
              </a:pPr>
              <a:r>
                <a:rPr lang="en-US" b="true" sz="11800">
                  <a:solidFill>
                    <a:srgbClr val="FFFFFF"/>
                  </a:solidFill>
                  <a:latin typeface="Montserrat Bold"/>
                  <a:ea typeface="Montserrat Bold"/>
                  <a:cs typeface="Montserrat Bold"/>
                  <a:sym typeface="Montserrat Bold"/>
                </a:rPr>
                <a:t>| NOW WHAT</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89738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sp>
        <p:nvSpPr>
          <p:cNvPr name="TextBox 3" id="3"/>
          <p:cNvSpPr txBox="true"/>
          <p:nvPr/>
        </p:nvSpPr>
        <p:spPr>
          <a:xfrm rot="0">
            <a:off x="453348" y="717133"/>
            <a:ext cx="17381305" cy="6708317"/>
          </a:xfrm>
          <a:prstGeom prst="rect">
            <a:avLst/>
          </a:prstGeom>
        </p:spPr>
        <p:txBody>
          <a:bodyPr anchor="t" rtlCol="false" tIns="0" lIns="0" bIns="0" rIns="0">
            <a:spAutoFit/>
          </a:bodyPr>
          <a:lstStyle/>
          <a:p>
            <a:pPr algn="ctr">
              <a:lnSpc>
                <a:spcPts val="11343"/>
              </a:lnSpc>
            </a:pPr>
            <a:r>
              <a:rPr lang="en-US" sz="6301" b="true">
                <a:solidFill>
                  <a:srgbClr val="FFFFFF"/>
                </a:solidFill>
                <a:latin typeface="Montserrat Bold"/>
                <a:ea typeface="Montserrat Bold"/>
                <a:cs typeface="Montserrat Bold"/>
                <a:sym typeface="Montserrat Bold"/>
              </a:rPr>
              <a:t>2 Timothy 3:16-17 (NIV)</a:t>
            </a:r>
          </a:p>
          <a:p>
            <a:pPr algn="ctr">
              <a:lnSpc>
                <a:spcPts val="6743"/>
              </a:lnSpc>
            </a:pPr>
            <a:r>
              <a:rPr lang="en-US" sz="6301">
                <a:solidFill>
                  <a:srgbClr val="FFFFFF"/>
                </a:solidFill>
                <a:latin typeface="Montserrat"/>
                <a:ea typeface="Montserrat"/>
                <a:cs typeface="Montserrat"/>
                <a:sym typeface="Montserrat"/>
              </a:rPr>
              <a:t>All Scripture is </a:t>
            </a:r>
            <a:r>
              <a:rPr lang="en-US" sz="6301">
                <a:solidFill>
                  <a:srgbClr val="23D0D6"/>
                </a:solidFill>
                <a:latin typeface="Montserrat"/>
                <a:ea typeface="Montserrat"/>
                <a:cs typeface="Montserrat"/>
                <a:sym typeface="Montserrat"/>
              </a:rPr>
              <a:t>God-breathed</a:t>
            </a:r>
            <a:r>
              <a:rPr lang="en-US" sz="6301">
                <a:solidFill>
                  <a:srgbClr val="FFFFFF"/>
                </a:solidFill>
                <a:latin typeface="Montserrat"/>
                <a:ea typeface="Montserrat"/>
                <a:cs typeface="Montserrat"/>
                <a:sym typeface="Montserrat"/>
              </a:rPr>
              <a:t> and is useful for teaching, rebuking, correcting and training in righteousness, so that the servant of God may be thoroughly equipped for every good work.</a:t>
            </a:r>
          </a:p>
          <a:p>
            <a:pPr algn="ctr">
              <a:lnSpc>
                <a:spcPts val="6743"/>
              </a:lnSpc>
              <a:spcBef>
                <a:spcPct val="0"/>
              </a:spcBef>
            </a:pPr>
          </a:p>
        </p:txBody>
      </p:sp>
      <p:sp>
        <p:nvSpPr>
          <p:cNvPr name="Freeform 4" id="4"/>
          <p:cNvSpPr/>
          <p:nvPr/>
        </p:nvSpPr>
        <p:spPr>
          <a:xfrm flipH="false" flipV="false" rot="0">
            <a:off x="16482251" y="8772157"/>
            <a:ext cx="1361200" cy="972286"/>
          </a:xfrm>
          <a:custGeom>
            <a:avLst/>
            <a:gdLst/>
            <a:ahLst/>
            <a:cxnLst/>
            <a:rect r="r" b="b" t="t" l="l"/>
            <a:pathLst>
              <a:path h="972286" w="1361200">
                <a:moveTo>
                  <a:pt x="0" y="0"/>
                </a:moveTo>
                <a:lnTo>
                  <a:pt x="1361200" y="0"/>
                </a:lnTo>
                <a:lnTo>
                  <a:pt x="1361200" y="972286"/>
                </a:lnTo>
                <a:lnTo>
                  <a:pt x="0" y="972286"/>
                </a:lnTo>
                <a:lnTo>
                  <a:pt x="0" y="0"/>
                </a:lnTo>
                <a:close/>
              </a:path>
            </a:pathLst>
          </a:custGeom>
          <a:blipFill>
            <a:blip r:embed="rId3"/>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89738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sp>
        <p:nvSpPr>
          <p:cNvPr name="TextBox 3" id="3"/>
          <p:cNvSpPr txBox="true"/>
          <p:nvPr/>
        </p:nvSpPr>
        <p:spPr>
          <a:xfrm rot="0">
            <a:off x="581722" y="1231483"/>
            <a:ext cx="17124557" cy="4852556"/>
          </a:xfrm>
          <a:prstGeom prst="rect">
            <a:avLst/>
          </a:prstGeom>
        </p:spPr>
        <p:txBody>
          <a:bodyPr anchor="t" rtlCol="false" tIns="0" lIns="0" bIns="0" rIns="0">
            <a:spAutoFit/>
          </a:bodyPr>
          <a:lstStyle/>
          <a:p>
            <a:pPr algn="ctr">
              <a:lnSpc>
                <a:spcPts val="12626"/>
              </a:lnSpc>
              <a:spcBef>
                <a:spcPct val="0"/>
              </a:spcBef>
            </a:pPr>
            <a:r>
              <a:rPr lang="en-US" b="true" sz="11800">
                <a:solidFill>
                  <a:srgbClr val="FFFFFF"/>
                </a:solidFill>
                <a:latin typeface="Montserrat Bold"/>
                <a:ea typeface="Montserrat Bold"/>
                <a:cs typeface="Montserrat Bold"/>
                <a:sym typeface="Montserrat Bold"/>
              </a:rPr>
              <a:t>How do you feel about the Bible being God breathed?</a:t>
            </a:r>
          </a:p>
        </p:txBody>
      </p:sp>
      <p:sp>
        <p:nvSpPr>
          <p:cNvPr name="Freeform 4" id="4"/>
          <p:cNvSpPr/>
          <p:nvPr/>
        </p:nvSpPr>
        <p:spPr>
          <a:xfrm flipH="false" flipV="false" rot="0">
            <a:off x="16482251" y="8772157"/>
            <a:ext cx="1361200" cy="972286"/>
          </a:xfrm>
          <a:custGeom>
            <a:avLst/>
            <a:gdLst/>
            <a:ahLst/>
            <a:cxnLst/>
            <a:rect r="r" b="b" t="t" l="l"/>
            <a:pathLst>
              <a:path h="972286" w="1361200">
                <a:moveTo>
                  <a:pt x="0" y="0"/>
                </a:moveTo>
                <a:lnTo>
                  <a:pt x="1361200" y="0"/>
                </a:lnTo>
                <a:lnTo>
                  <a:pt x="1361200" y="972286"/>
                </a:lnTo>
                <a:lnTo>
                  <a:pt x="0" y="972286"/>
                </a:lnTo>
                <a:lnTo>
                  <a:pt x="0" y="0"/>
                </a:lnTo>
                <a:close/>
              </a:path>
            </a:pathLst>
          </a:custGeom>
          <a:blipFill>
            <a:blip r:embed="rId3"/>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89738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sp>
        <p:nvSpPr>
          <p:cNvPr name="TextBox 3" id="3"/>
          <p:cNvSpPr txBox="true"/>
          <p:nvPr/>
        </p:nvSpPr>
        <p:spPr>
          <a:xfrm rot="0">
            <a:off x="474743" y="1231483"/>
            <a:ext cx="17338513" cy="4852556"/>
          </a:xfrm>
          <a:prstGeom prst="rect">
            <a:avLst/>
          </a:prstGeom>
        </p:spPr>
        <p:txBody>
          <a:bodyPr anchor="t" rtlCol="false" tIns="0" lIns="0" bIns="0" rIns="0">
            <a:spAutoFit/>
          </a:bodyPr>
          <a:lstStyle/>
          <a:p>
            <a:pPr algn="ctr">
              <a:lnSpc>
                <a:spcPts val="12626"/>
              </a:lnSpc>
              <a:spcBef>
                <a:spcPct val="0"/>
              </a:spcBef>
            </a:pPr>
            <a:r>
              <a:rPr lang="en-US" b="true" sz="11800">
                <a:solidFill>
                  <a:srgbClr val="FFFFFF"/>
                </a:solidFill>
                <a:latin typeface="Montserrat Bold"/>
                <a:ea typeface="Montserrat Bold"/>
                <a:cs typeface="Montserrat Bold"/>
                <a:sym typeface="Montserrat Bold"/>
              </a:rPr>
              <a:t>Do you have a consistent rhythm of reading the Bible?</a:t>
            </a:r>
          </a:p>
        </p:txBody>
      </p:sp>
      <p:sp>
        <p:nvSpPr>
          <p:cNvPr name="Freeform 4" id="4"/>
          <p:cNvSpPr/>
          <p:nvPr/>
        </p:nvSpPr>
        <p:spPr>
          <a:xfrm flipH="false" flipV="false" rot="0">
            <a:off x="16482251" y="8772157"/>
            <a:ext cx="1361200" cy="972286"/>
          </a:xfrm>
          <a:custGeom>
            <a:avLst/>
            <a:gdLst/>
            <a:ahLst/>
            <a:cxnLst/>
            <a:rect r="r" b="b" t="t" l="l"/>
            <a:pathLst>
              <a:path h="972286" w="1361200">
                <a:moveTo>
                  <a:pt x="0" y="0"/>
                </a:moveTo>
                <a:lnTo>
                  <a:pt x="1361200" y="0"/>
                </a:lnTo>
                <a:lnTo>
                  <a:pt x="1361200" y="972286"/>
                </a:lnTo>
                <a:lnTo>
                  <a:pt x="0" y="972286"/>
                </a:lnTo>
                <a:lnTo>
                  <a:pt x="0" y="0"/>
                </a:lnTo>
                <a:close/>
              </a:path>
            </a:pathLst>
          </a:custGeom>
          <a:blipFill>
            <a:blip r:embed="rId3"/>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89738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sp>
        <p:nvSpPr>
          <p:cNvPr name="TextBox 3" id="3"/>
          <p:cNvSpPr txBox="true"/>
          <p:nvPr/>
        </p:nvSpPr>
        <p:spPr>
          <a:xfrm rot="0">
            <a:off x="991353" y="1424456"/>
            <a:ext cx="16305294" cy="4763050"/>
          </a:xfrm>
          <a:prstGeom prst="rect">
            <a:avLst/>
          </a:prstGeom>
        </p:spPr>
        <p:txBody>
          <a:bodyPr anchor="t" rtlCol="false" tIns="0" lIns="0" bIns="0" rIns="0">
            <a:spAutoFit/>
          </a:bodyPr>
          <a:lstStyle/>
          <a:p>
            <a:pPr algn="ctr">
              <a:lnSpc>
                <a:spcPts val="9310"/>
              </a:lnSpc>
              <a:spcBef>
                <a:spcPct val="0"/>
              </a:spcBef>
            </a:pPr>
            <a:r>
              <a:rPr lang="en-US" b="true" sz="8701">
                <a:solidFill>
                  <a:srgbClr val="FF5757"/>
                </a:solidFill>
                <a:latin typeface="Montserrat Bold"/>
                <a:ea typeface="Montserrat Bold"/>
                <a:cs typeface="Montserrat Bold"/>
                <a:sym typeface="Montserrat Bold"/>
              </a:rPr>
              <a:t>Warning:</a:t>
            </a:r>
            <a:r>
              <a:rPr lang="en-US" b="true" sz="8701">
                <a:solidFill>
                  <a:srgbClr val="FFFFFF"/>
                </a:solidFill>
                <a:latin typeface="Montserrat Bold"/>
                <a:ea typeface="Montserrat Bold"/>
                <a:cs typeface="Montserrat Bold"/>
                <a:sym typeface="Montserrat Bold"/>
              </a:rPr>
              <a:t> The</a:t>
            </a:r>
            <a:r>
              <a:rPr lang="en-US" b="true" sz="8701">
                <a:solidFill>
                  <a:srgbClr val="FFFFFF"/>
                </a:solidFill>
                <a:latin typeface="Montserrat Bold"/>
                <a:ea typeface="Montserrat Bold"/>
                <a:cs typeface="Montserrat Bold"/>
                <a:sym typeface="Montserrat Bold"/>
              </a:rPr>
              <a:t> Bible has been a force for good in the world, it has also been misused in harmful ways.</a:t>
            </a:r>
          </a:p>
        </p:txBody>
      </p:sp>
      <p:sp>
        <p:nvSpPr>
          <p:cNvPr name="Freeform 4" id="4"/>
          <p:cNvSpPr/>
          <p:nvPr/>
        </p:nvSpPr>
        <p:spPr>
          <a:xfrm flipH="false" flipV="false" rot="0">
            <a:off x="16482251" y="8772157"/>
            <a:ext cx="1361200" cy="972286"/>
          </a:xfrm>
          <a:custGeom>
            <a:avLst/>
            <a:gdLst/>
            <a:ahLst/>
            <a:cxnLst/>
            <a:rect r="r" b="b" t="t" l="l"/>
            <a:pathLst>
              <a:path h="972286" w="1361200">
                <a:moveTo>
                  <a:pt x="0" y="0"/>
                </a:moveTo>
                <a:lnTo>
                  <a:pt x="1361200" y="0"/>
                </a:lnTo>
                <a:lnTo>
                  <a:pt x="1361200" y="972286"/>
                </a:lnTo>
                <a:lnTo>
                  <a:pt x="0" y="972286"/>
                </a:lnTo>
                <a:lnTo>
                  <a:pt x="0" y="0"/>
                </a:lnTo>
                <a:close/>
              </a:path>
            </a:pathLst>
          </a:custGeom>
          <a:blipFill>
            <a:blip r:embed="rId3"/>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89738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sp>
        <p:nvSpPr>
          <p:cNvPr name="TextBox 3" id="3"/>
          <p:cNvSpPr txBox="true"/>
          <p:nvPr/>
        </p:nvSpPr>
        <p:spPr>
          <a:xfrm rot="0">
            <a:off x="453348" y="318831"/>
            <a:ext cx="17381305" cy="5860532"/>
          </a:xfrm>
          <a:prstGeom prst="rect">
            <a:avLst/>
          </a:prstGeom>
        </p:spPr>
        <p:txBody>
          <a:bodyPr anchor="t" rtlCol="false" tIns="0" lIns="0" bIns="0" rIns="0">
            <a:spAutoFit/>
          </a:bodyPr>
          <a:lstStyle/>
          <a:p>
            <a:pPr algn="ctr">
              <a:lnSpc>
                <a:spcPts val="11343"/>
              </a:lnSpc>
            </a:pPr>
            <a:r>
              <a:rPr lang="en-US" sz="6301" b="true">
                <a:solidFill>
                  <a:srgbClr val="FFFFFF"/>
                </a:solidFill>
                <a:latin typeface="Montserrat Bold"/>
                <a:ea typeface="Montserrat Bold"/>
                <a:cs typeface="Montserrat Bold"/>
                <a:sym typeface="Montserrat Bold"/>
              </a:rPr>
              <a:t>Psalm 23 (NIV)</a:t>
            </a:r>
          </a:p>
          <a:p>
            <a:pPr algn="ctr">
              <a:lnSpc>
                <a:spcPts val="6743"/>
              </a:lnSpc>
            </a:pPr>
            <a:r>
              <a:rPr lang="en-US" sz="6301">
                <a:solidFill>
                  <a:srgbClr val="FFFFFF"/>
                </a:solidFill>
                <a:latin typeface="Montserrat"/>
                <a:ea typeface="Montserrat"/>
                <a:cs typeface="Montserrat"/>
                <a:sym typeface="Montserrat"/>
              </a:rPr>
              <a:t>The Lo</a:t>
            </a:r>
            <a:r>
              <a:rPr lang="en-US" sz="6301">
                <a:solidFill>
                  <a:srgbClr val="FFFFFF"/>
                </a:solidFill>
                <a:latin typeface="Montserrat"/>
                <a:ea typeface="Montserrat"/>
                <a:cs typeface="Montserrat"/>
                <a:sym typeface="Montserrat"/>
              </a:rPr>
              <a:t>rd is my shepherd, I lack nothing.</a:t>
            </a:r>
          </a:p>
          <a:p>
            <a:pPr algn="ctr">
              <a:lnSpc>
                <a:spcPts val="6743"/>
              </a:lnSpc>
            </a:pPr>
            <a:r>
              <a:rPr lang="en-US" sz="6301">
                <a:solidFill>
                  <a:srgbClr val="FFFFFF"/>
                </a:solidFill>
                <a:latin typeface="Montserrat"/>
                <a:ea typeface="Montserrat"/>
                <a:cs typeface="Montserrat"/>
                <a:sym typeface="Montserrat"/>
              </a:rPr>
              <a:t>He makes me lie down in green pastures,</a:t>
            </a:r>
          </a:p>
          <a:p>
            <a:pPr algn="ctr">
              <a:lnSpc>
                <a:spcPts val="6743"/>
              </a:lnSpc>
              <a:spcBef>
                <a:spcPct val="0"/>
              </a:spcBef>
            </a:pPr>
            <a:r>
              <a:rPr lang="en-US" sz="6301">
                <a:solidFill>
                  <a:srgbClr val="FFFFFF"/>
                </a:solidFill>
                <a:latin typeface="Montserrat"/>
                <a:ea typeface="Montserrat"/>
                <a:cs typeface="Montserrat"/>
                <a:sym typeface="Montserrat"/>
              </a:rPr>
              <a:t>he leads me beside quiet waters, he refreshes my soul. He guides me along the right paths for his name’s sake.</a:t>
            </a:r>
          </a:p>
        </p:txBody>
      </p:sp>
      <p:sp>
        <p:nvSpPr>
          <p:cNvPr name="Freeform 4" id="4"/>
          <p:cNvSpPr/>
          <p:nvPr/>
        </p:nvSpPr>
        <p:spPr>
          <a:xfrm flipH="false" flipV="false" rot="0">
            <a:off x="16482251" y="8772157"/>
            <a:ext cx="1361200" cy="972286"/>
          </a:xfrm>
          <a:custGeom>
            <a:avLst/>
            <a:gdLst/>
            <a:ahLst/>
            <a:cxnLst/>
            <a:rect r="r" b="b" t="t" l="l"/>
            <a:pathLst>
              <a:path h="972286" w="1361200">
                <a:moveTo>
                  <a:pt x="0" y="0"/>
                </a:moveTo>
                <a:lnTo>
                  <a:pt x="1361200" y="0"/>
                </a:lnTo>
                <a:lnTo>
                  <a:pt x="1361200" y="972286"/>
                </a:lnTo>
                <a:lnTo>
                  <a:pt x="0" y="972286"/>
                </a:lnTo>
                <a:lnTo>
                  <a:pt x="0" y="0"/>
                </a:lnTo>
                <a:close/>
              </a:path>
            </a:pathLst>
          </a:custGeom>
          <a:blipFill>
            <a:blip r:embed="rId3"/>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89738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sp>
        <p:nvSpPr>
          <p:cNvPr name="TextBox 3" id="3"/>
          <p:cNvSpPr txBox="true"/>
          <p:nvPr/>
        </p:nvSpPr>
        <p:spPr>
          <a:xfrm rot="0">
            <a:off x="462146" y="345988"/>
            <a:ext cx="17381305" cy="5860532"/>
          </a:xfrm>
          <a:prstGeom prst="rect">
            <a:avLst/>
          </a:prstGeom>
        </p:spPr>
        <p:txBody>
          <a:bodyPr anchor="t" rtlCol="false" tIns="0" lIns="0" bIns="0" rIns="0">
            <a:spAutoFit/>
          </a:bodyPr>
          <a:lstStyle/>
          <a:p>
            <a:pPr algn="ctr">
              <a:lnSpc>
                <a:spcPts val="11343"/>
              </a:lnSpc>
            </a:pPr>
            <a:r>
              <a:rPr lang="en-US" sz="6301" b="true">
                <a:solidFill>
                  <a:srgbClr val="FFFFFF"/>
                </a:solidFill>
                <a:latin typeface="Montserrat Bold"/>
                <a:ea typeface="Montserrat Bold"/>
                <a:cs typeface="Montserrat Bold"/>
                <a:sym typeface="Montserrat Bold"/>
              </a:rPr>
              <a:t>Psalm 23 (NIV)</a:t>
            </a:r>
          </a:p>
          <a:p>
            <a:pPr algn="ctr">
              <a:lnSpc>
                <a:spcPts val="6743"/>
              </a:lnSpc>
            </a:pPr>
            <a:r>
              <a:rPr lang="en-US" sz="6301">
                <a:solidFill>
                  <a:srgbClr val="FFFFFF"/>
                </a:solidFill>
                <a:latin typeface="Montserrat"/>
                <a:ea typeface="Montserrat"/>
                <a:cs typeface="Montserrat"/>
                <a:sym typeface="Montserrat"/>
              </a:rPr>
              <a:t>Even though I walk through the darkest valley, I will fear no evil, for you are with me;</a:t>
            </a:r>
          </a:p>
          <a:p>
            <a:pPr algn="ctr">
              <a:lnSpc>
                <a:spcPts val="6743"/>
              </a:lnSpc>
              <a:spcBef>
                <a:spcPct val="0"/>
              </a:spcBef>
            </a:pPr>
            <a:r>
              <a:rPr lang="en-US" sz="6301">
                <a:solidFill>
                  <a:srgbClr val="FFFFFF"/>
                </a:solidFill>
                <a:latin typeface="Montserrat"/>
                <a:ea typeface="Montserrat"/>
                <a:cs typeface="Montserrat"/>
                <a:sym typeface="Montserrat"/>
              </a:rPr>
              <a:t>your rod and your staff, they comfort me. You prepare a table before me in the presence of my enemies.</a:t>
            </a:r>
          </a:p>
        </p:txBody>
      </p:sp>
      <p:sp>
        <p:nvSpPr>
          <p:cNvPr name="Freeform 4" id="4"/>
          <p:cNvSpPr/>
          <p:nvPr/>
        </p:nvSpPr>
        <p:spPr>
          <a:xfrm flipH="false" flipV="false" rot="0">
            <a:off x="16482251" y="8772157"/>
            <a:ext cx="1361200" cy="972286"/>
          </a:xfrm>
          <a:custGeom>
            <a:avLst/>
            <a:gdLst/>
            <a:ahLst/>
            <a:cxnLst/>
            <a:rect r="r" b="b" t="t" l="l"/>
            <a:pathLst>
              <a:path h="972286" w="1361200">
                <a:moveTo>
                  <a:pt x="0" y="0"/>
                </a:moveTo>
                <a:lnTo>
                  <a:pt x="1361200" y="0"/>
                </a:lnTo>
                <a:lnTo>
                  <a:pt x="1361200" y="972286"/>
                </a:lnTo>
                <a:lnTo>
                  <a:pt x="0" y="972286"/>
                </a:lnTo>
                <a:lnTo>
                  <a:pt x="0" y="0"/>
                </a:lnTo>
                <a:close/>
              </a:path>
            </a:pathLst>
          </a:custGeom>
          <a:blipFill>
            <a:blip r:embed="rId3"/>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89738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sp>
        <p:nvSpPr>
          <p:cNvPr name="TextBox 3" id="3"/>
          <p:cNvSpPr txBox="true"/>
          <p:nvPr/>
        </p:nvSpPr>
        <p:spPr>
          <a:xfrm rot="0">
            <a:off x="462146" y="345988"/>
            <a:ext cx="17381305" cy="6708317"/>
          </a:xfrm>
          <a:prstGeom prst="rect">
            <a:avLst/>
          </a:prstGeom>
        </p:spPr>
        <p:txBody>
          <a:bodyPr anchor="t" rtlCol="false" tIns="0" lIns="0" bIns="0" rIns="0">
            <a:spAutoFit/>
          </a:bodyPr>
          <a:lstStyle/>
          <a:p>
            <a:pPr algn="ctr">
              <a:lnSpc>
                <a:spcPts val="11343"/>
              </a:lnSpc>
            </a:pPr>
            <a:r>
              <a:rPr lang="en-US" sz="6301" b="true">
                <a:solidFill>
                  <a:srgbClr val="FFFFFF"/>
                </a:solidFill>
                <a:latin typeface="Montserrat Bold"/>
                <a:ea typeface="Montserrat Bold"/>
                <a:cs typeface="Montserrat Bold"/>
                <a:sym typeface="Montserrat Bold"/>
              </a:rPr>
              <a:t>Psalm 23 (NIV)</a:t>
            </a:r>
          </a:p>
          <a:p>
            <a:pPr algn="ctr">
              <a:lnSpc>
                <a:spcPts val="6743"/>
              </a:lnSpc>
            </a:pPr>
            <a:r>
              <a:rPr lang="en-US" sz="6301">
                <a:solidFill>
                  <a:srgbClr val="FFFFFF"/>
                </a:solidFill>
                <a:latin typeface="Montserrat"/>
                <a:ea typeface="Montserrat"/>
                <a:cs typeface="Montserrat"/>
                <a:sym typeface="Montserrat"/>
              </a:rPr>
              <a:t>You anoint my head with oil; my cup overflows. Surely your goodness and love will follow me all the days of my life,</a:t>
            </a:r>
          </a:p>
          <a:p>
            <a:pPr algn="ctr">
              <a:lnSpc>
                <a:spcPts val="6743"/>
              </a:lnSpc>
            </a:pPr>
            <a:r>
              <a:rPr lang="en-US" sz="6301">
                <a:solidFill>
                  <a:srgbClr val="FFFFFF"/>
                </a:solidFill>
                <a:latin typeface="Montserrat"/>
                <a:ea typeface="Montserrat"/>
                <a:cs typeface="Montserrat"/>
                <a:sym typeface="Montserrat"/>
              </a:rPr>
              <a:t>and I will dwell in the house of the Lord</a:t>
            </a:r>
          </a:p>
          <a:p>
            <a:pPr algn="ctr">
              <a:lnSpc>
                <a:spcPts val="6743"/>
              </a:lnSpc>
            </a:pPr>
            <a:r>
              <a:rPr lang="en-US" sz="6301">
                <a:solidFill>
                  <a:srgbClr val="FFFFFF"/>
                </a:solidFill>
                <a:latin typeface="Montserrat"/>
                <a:ea typeface="Montserrat"/>
                <a:cs typeface="Montserrat"/>
                <a:sym typeface="Montserrat"/>
              </a:rPr>
              <a:t>    forever.</a:t>
            </a:r>
          </a:p>
          <a:p>
            <a:pPr algn="ctr">
              <a:lnSpc>
                <a:spcPts val="6743"/>
              </a:lnSpc>
              <a:spcBef>
                <a:spcPct val="0"/>
              </a:spcBef>
            </a:pPr>
          </a:p>
        </p:txBody>
      </p:sp>
      <p:sp>
        <p:nvSpPr>
          <p:cNvPr name="Freeform 4" id="4"/>
          <p:cNvSpPr/>
          <p:nvPr/>
        </p:nvSpPr>
        <p:spPr>
          <a:xfrm flipH="false" flipV="false" rot="0">
            <a:off x="16482251" y="8772157"/>
            <a:ext cx="1361200" cy="972286"/>
          </a:xfrm>
          <a:custGeom>
            <a:avLst/>
            <a:gdLst/>
            <a:ahLst/>
            <a:cxnLst/>
            <a:rect r="r" b="b" t="t" l="l"/>
            <a:pathLst>
              <a:path h="972286" w="1361200">
                <a:moveTo>
                  <a:pt x="0" y="0"/>
                </a:moveTo>
                <a:lnTo>
                  <a:pt x="1361200" y="0"/>
                </a:lnTo>
                <a:lnTo>
                  <a:pt x="1361200" y="972286"/>
                </a:lnTo>
                <a:lnTo>
                  <a:pt x="0" y="972286"/>
                </a:lnTo>
                <a:lnTo>
                  <a:pt x="0" y="0"/>
                </a:lnTo>
                <a:close/>
              </a:path>
            </a:pathLst>
          </a:custGeom>
          <a:blipFill>
            <a:blip r:embed="rId3"/>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89738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sp>
        <p:nvSpPr>
          <p:cNvPr name="Freeform 3" id="3"/>
          <p:cNvSpPr/>
          <p:nvPr/>
        </p:nvSpPr>
        <p:spPr>
          <a:xfrm flipH="false" flipV="false" rot="0">
            <a:off x="16482251" y="8772157"/>
            <a:ext cx="1361200" cy="972286"/>
          </a:xfrm>
          <a:custGeom>
            <a:avLst/>
            <a:gdLst/>
            <a:ahLst/>
            <a:cxnLst/>
            <a:rect r="r" b="b" t="t" l="l"/>
            <a:pathLst>
              <a:path h="972286" w="1361200">
                <a:moveTo>
                  <a:pt x="0" y="0"/>
                </a:moveTo>
                <a:lnTo>
                  <a:pt x="1361200" y="0"/>
                </a:lnTo>
                <a:lnTo>
                  <a:pt x="1361200" y="972286"/>
                </a:lnTo>
                <a:lnTo>
                  <a:pt x="0" y="972286"/>
                </a:lnTo>
                <a:lnTo>
                  <a:pt x="0" y="0"/>
                </a:lnTo>
                <a:close/>
              </a:path>
            </a:pathLst>
          </a:custGeom>
          <a:blipFill>
            <a:blip r:embed="rId3"/>
            <a:stretch>
              <a:fillRect l="0" t="0" r="0" b="0"/>
            </a:stretch>
          </a:blipFill>
        </p:spPr>
      </p:sp>
      <p:grpSp>
        <p:nvGrpSpPr>
          <p:cNvPr name="Group 4" id="4"/>
          <p:cNvGrpSpPr/>
          <p:nvPr/>
        </p:nvGrpSpPr>
        <p:grpSpPr>
          <a:xfrm rot="0">
            <a:off x="6622166" y="4474082"/>
            <a:ext cx="1018514" cy="1023632"/>
            <a:chOff x="0" y="0"/>
            <a:chExt cx="1358018" cy="1364843"/>
          </a:xfrm>
        </p:grpSpPr>
        <p:sp>
          <p:nvSpPr>
            <p:cNvPr name="Freeform 5" id="5"/>
            <p:cNvSpPr/>
            <p:nvPr/>
          </p:nvSpPr>
          <p:spPr>
            <a:xfrm flipH="false" flipV="false" rot="0">
              <a:off x="0" y="0"/>
              <a:ext cx="1358018" cy="1364843"/>
            </a:xfrm>
            <a:custGeom>
              <a:avLst/>
              <a:gdLst/>
              <a:ahLst/>
              <a:cxnLst/>
              <a:rect r="r" b="b" t="t" l="l"/>
              <a:pathLst>
                <a:path h="1364843" w="1358018">
                  <a:moveTo>
                    <a:pt x="0" y="0"/>
                  </a:moveTo>
                  <a:lnTo>
                    <a:pt x="1358018" y="0"/>
                  </a:lnTo>
                  <a:lnTo>
                    <a:pt x="1358018" y="1364843"/>
                  </a:lnTo>
                  <a:lnTo>
                    <a:pt x="0" y="13648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431021" y="215459"/>
              <a:ext cx="495977" cy="914243"/>
            </a:xfrm>
            <a:custGeom>
              <a:avLst/>
              <a:gdLst/>
              <a:ahLst/>
              <a:cxnLst/>
              <a:rect r="r" b="b" t="t" l="l"/>
              <a:pathLst>
                <a:path h="914243" w="495977">
                  <a:moveTo>
                    <a:pt x="0" y="0"/>
                  </a:moveTo>
                  <a:lnTo>
                    <a:pt x="495977" y="0"/>
                  </a:lnTo>
                  <a:lnTo>
                    <a:pt x="495977" y="914243"/>
                  </a:lnTo>
                  <a:lnTo>
                    <a:pt x="0" y="9142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grpSp>
        <p:nvGrpSpPr>
          <p:cNvPr name="Group 7" id="7"/>
          <p:cNvGrpSpPr/>
          <p:nvPr/>
        </p:nvGrpSpPr>
        <p:grpSpPr>
          <a:xfrm rot="0">
            <a:off x="6622166" y="5842434"/>
            <a:ext cx="1018514" cy="1023632"/>
            <a:chOff x="0" y="0"/>
            <a:chExt cx="1358018" cy="1364843"/>
          </a:xfrm>
        </p:grpSpPr>
        <p:sp>
          <p:nvSpPr>
            <p:cNvPr name="Freeform 8" id="8"/>
            <p:cNvSpPr/>
            <p:nvPr/>
          </p:nvSpPr>
          <p:spPr>
            <a:xfrm flipH="false" flipV="false" rot="0">
              <a:off x="0" y="0"/>
              <a:ext cx="1358018" cy="1364843"/>
            </a:xfrm>
            <a:custGeom>
              <a:avLst/>
              <a:gdLst/>
              <a:ahLst/>
              <a:cxnLst/>
              <a:rect r="r" b="b" t="t" l="l"/>
              <a:pathLst>
                <a:path h="1364843" w="1358018">
                  <a:moveTo>
                    <a:pt x="0" y="0"/>
                  </a:moveTo>
                  <a:lnTo>
                    <a:pt x="1358018" y="0"/>
                  </a:lnTo>
                  <a:lnTo>
                    <a:pt x="1358018" y="1364843"/>
                  </a:lnTo>
                  <a:lnTo>
                    <a:pt x="0" y="13648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52027" y="228316"/>
              <a:ext cx="858258" cy="908210"/>
            </a:xfrm>
            <a:custGeom>
              <a:avLst/>
              <a:gdLst/>
              <a:ahLst/>
              <a:cxnLst/>
              <a:rect r="r" b="b" t="t" l="l"/>
              <a:pathLst>
                <a:path h="908210" w="858258">
                  <a:moveTo>
                    <a:pt x="0" y="0"/>
                  </a:moveTo>
                  <a:lnTo>
                    <a:pt x="858258" y="0"/>
                  </a:lnTo>
                  <a:lnTo>
                    <a:pt x="858258" y="908210"/>
                  </a:lnTo>
                  <a:lnTo>
                    <a:pt x="0" y="90821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grpSp>
        <p:nvGrpSpPr>
          <p:cNvPr name="Group 10" id="10"/>
          <p:cNvGrpSpPr/>
          <p:nvPr/>
        </p:nvGrpSpPr>
        <p:grpSpPr>
          <a:xfrm rot="0">
            <a:off x="6622166" y="3105729"/>
            <a:ext cx="1018514" cy="1023632"/>
            <a:chOff x="0" y="0"/>
            <a:chExt cx="1358018" cy="1364843"/>
          </a:xfrm>
        </p:grpSpPr>
        <p:sp>
          <p:nvSpPr>
            <p:cNvPr name="Freeform 11" id="11"/>
            <p:cNvSpPr/>
            <p:nvPr/>
          </p:nvSpPr>
          <p:spPr>
            <a:xfrm flipH="false" flipV="false" rot="0">
              <a:off x="367437" y="315757"/>
              <a:ext cx="627438" cy="845811"/>
            </a:xfrm>
            <a:custGeom>
              <a:avLst/>
              <a:gdLst/>
              <a:ahLst/>
              <a:cxnLst/>
              <a:rect r="r" b="b" t="t" l="l"/>
              <a:pathLst>
                <a:path h="845811" w="627438">
                  <a:moveTo>
                    <a:pt x="0" y="0"/>
                  </a:moveTo>
                  <a:lnTo>
                    <a:pt x="627438" y="0"/>
                  </a:lnTo>
                  <a:lnTo>
                    <a:pt x="627438" y="845811"/>
                  </a:lnTo>
                  <a:lnTo>
                    <a:pt x="0" y="84581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0" y="0"/>
              <a:ext cx="1358018" cy="1364843"/>
            </a:xfrm>
            <a:custGeom>
              <a:avLst/>
              <a:gdLst/>
              <a:ahLst/>
              <a:cxnLst/>
              <a:rect r="r" b="b" t="t" l="l"/>
              <a:pathLst>
                <a:path h="1364843" w="1358018">
                  <a:moveTo>
                    <a:pt x="0" y="0"/>
                  </a:moveTo>
                  <a:lnTo>
                    <a:pt x="1358018" y="0"/>
                  </a:lnTo>
                  <a:lnTo>
                    <a:pt x="1358018" y="1364843"/>
                  </a:lnTo>
                  <a:lnTo>
                    <a:pt x="0" y="13648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13" id="13"/>
          <p:cNvSpPr txBox="true"/>
          <p:nvPr/>
        </p:nvSpPr>
        <p:spPr>
          <a:xfrm rot="0">
            <a:off x="581722" y="1231483"/>
            <a:ext cx="17124557" cy="1652156"/>
          </a:xfrm>
          <a:prstGeom prst="rect">
            <a:avLst/>
          </a:prstGeom>
        </p:spPr>
        <p:txBody>
          <a:bodyPr anchor="t" rtlCol="false" tIns="0" lIns="0" bIns="0" rIns="0">
            <a:spAutoFit/>
          </a:bodyPr>
          <a:lstStyle/>
          <a:p>
            <a:pPr algn="ctr">
              <a:lnSpc>
                <a:spcPts val="12626"/>
              </a:lnSpc>
              <a:spcBef>
                <a:spcPct val="0"/>
              </a:spcBef>
            </a:pPr>
            <a:r>
              <a:rPr lang="en-US" b="true" sz="11800">
                <a:solidFill>
                  <a:srgbClr val="FFFFFF"/>
                </a:solidFill>
                <a:latin typeface="Montserrat Bold"/>
                <a:ea typeface="Montserrat Bold"/>
                <a:cs typeface="Montserrat Bold"/>
                <a:sym typeface="Montserrat Bold"/>
              </a:rPr>
              <a:t>What is the Bible</a:t>
            </a:r>
          </a:p>
        </p:txBody>
      </p:sp>
      <p:sp>
        <p:nvSpPr>
          <p:cNvPr name="TextBox 14" id="14"/>
          <p:cNvSpPr txBox="true"/>
          <p:nvPr/>
        </p:nvSpPr>
        <p:spPr>
          <a:xfrm rot="0">
            <a:off x="7992287" y="2762829"/>
            <a:ext cx="4545118" cy="4103237"/>
          </a:xfrm>
          <a:prstGeom prst="rect">
            <a:avLst/>
          </a:prstGeom>
        </p:spPr>
        <p:txBody>
          <a:bodyPr anchor="t" rtlCol="false" tIns="0" lIns="0" bIns="0" rIns="0">
            <a:spAutoFit/>
          </a:bodyPr>
          <a:lstStyle/>
          <a:p>
            <a:pPr algn="just">
              <a:lnSpc>
                <a:spcPts val="11028"/>
              </a:lnSpc>
            </a:pPr>
            <a:r>
              <a:rPr lang="en-US" sz="6301" b="true">
                <a:solidFill>
                  <a:srgbClr val="FFFFFF"/>
                </a:solidFill>
                <a:latin typeface="Montserrat Bold"/>
                <a:ea typeface="Montserrat Bold"/>
                <a:cs typeface="Montserrat Bold"/>
                <a:sym typeface="Montserrat Bold"/>
              </a:rPr>
              <a:t>Book</a:t>
            </a:r>
          </a:p>
          <a:p>
            <a:pPr algn="just">
              <a:lnSpc>
                <a:spcPts val="11028"/>
              </a:lnSpc>
            </a:pPr>
            <a:r>
              <a:rPr lang="en-US" sz="6301" b="true">
                <a:solidFill>
                  <a:srgbClr val="FFFFFF"/>
                </a:solidFill>
                <a:latin typeface="Montserrat Bold"/>
                <a:ea typeface="Montserrat Bold"/>
                <a:cs typeface="Montserrat Bold"/>
                <a:sym typeface="Montserrat Bold"/>
              </a:rPr>
              <a:t>Story</a:t>
            </a:r>
          </a:p>
          <a:p>
            <a:pPr algn="just">
              <a:lnSpc>
                <a:spcPts val="11028"/>
              </a:lnSpc>
            </a:pPr>
            <a:r>
              <a:rPr lang="en-US" b="true" sz="6301">
                <a:solidFill>
                  <a:srgbClr val="FFFFFF"/>
                </a:solidFill>
                <a:latin typeface="Montserrat Bold"/>
                <a:ea typeface="Montserrat Bold"/>
                <a:cs typeface="Montserrat Bold"/>
                <a:sym typeface="Montserrat Bold"/>
              </a:rPr>
              <a:t>Revelation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89738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sp>
        <p:nvSpPr>
          <p:cNvPr name="Freeform 3" id="3"/>
          <p:cNvSpPr/>
          <p:nvPr/>
        </p:nvSpPr>
        <p:spPr>
          <a:xfrm flipH="false" flipV="false" rot="0">
            <a:off x="16482251" y="8772157"/>
            <a:ext cx="1361200" cy="972286"/>
          </a:xfrm>
          <a:custGeom>
            <a:avLst/>
            <a:gdLst/>
            <a:ahLst/>
            <a:cxnLst/>
            <a:rect r="r" b="b" t="t" l="l"/>
            <a:pathLst>
              <a:path h="972286" w="1361200">
                <a:moveTo>
                  <a:pt x="0" y="0"/>
                </a:moveTo>
                <a:lnTo>
                  <a:pt x="1361200" y="0"/>
                </a:lnTo>
                <a:lnTo>
                  <a:pt x="1361200" y="972286"/>
                </a:lnTo>
                <a:lnTo>
                  <a:pt x="0" y="972286"/>
                </a:lnTo>
                <a:lnTo>
                  <a:pt x="0" y="0"/>
                </a:lnTo>
                <a:close/>
              </a:path>
            </a:pathLst>
          </a:custGeom>
          <a:blipFill>
            <a:blip r:embed="rId3"/>
            <a:stretch>
              <a:fillRect l="0" t="0" r="0" b="0"/>
            </a:stretch>
          </a:blipFill>
        </p:spPr>
      </p:sp>
      <p:sp>
        <p:nvSpPr>
          <p:cNvPr name="TextBox 4" id="4"/>
          <p:cNvSpPr txBox="true"/>
          <p:nvPr/>
        </p:nvSpPr>
        <p:spPr>
          <a:xfrm rot="0">
            <a:off x="581722" y="1021722"/>
            <a:ext cx="17124557" cy="1652156"/>
          </a:xfrm>
          <a:prstGeom prst="rect">
            <a:avLst/>
          </a:prstGeom>
        </p:spPr>
        <p:txBody>
          <a:bodyPr anchor="t" rtlCol="false" tIns="0" lIns="0" bIns="0" rIns="0">
            <a:spAutoFit/>
          </a:bodyPr>
          <a:lstStyle/>
          <a:p>
            <a:pPr algn="ctr">
              <a:lnSpc>
                <a:spcPts val="12626"/>
              </a:lnSpc>
              <a:spcBef>
                <a:spcPct val="0"/>
              </a:spcBef>
            </a:pPr>
            <a:r>
              <a:rPr lang="en-US" b="true" sz="11800">
                <a:solidFill>
                  <a:srgbClr val="FFFFFF"/>
                </a:solidFill>
                <a:latin typeface="Montserrat Bold"/>
                <a:ea typeface="Montserrat Bold"/>
                <a:cs typeface="Montserrat Bold"/>
                <a:sym typeface="Montserrat Bold"/>
              </a:rPr>
              <a:t>What is the Bible</a:t>
            </a:r>
          </a:p>
        </p:txBody>
      </p:sp>
      <p:sp>
        <p:nvSpPr>
          <p:cNvPr name="TextBox 5" id="5"/>
          <p:cNvSpPr txBox="true"/>
          <p:nvPr/>
        </p:nvSpPr>
        <p:spPr>
          <a:xfrm rot="0">
            <a:off x="1028700" y="2778653"/>
            <a:ext cx="16134151" cy="4055793"/>
          </a:xfrm>
          <a:prstGeom prst="rect">
            <a:avLst/>
          </a:prstGeom>
        </p:spPr>
        <p:txBody>
          <a:bodyPr anchor="t" rtlCol="false" tIns="0" lIns="0" bIns="0" rIns="0">
            <a:spAutoFit/>
          </a:bodyPr>
          <a:lstStyle/>
          <a:p>
            <a:pPr algn="ctr">
              <a:lnSpc>
                <a:spcPts val="6301"/>
              </a:lnSpc>
            </a:pPr>
            <a:r>
              <a:rPr lang="en-US" sz="6301">
                <a:solidFill>
                  <a:srgbClr val="FFFFFF"/>
                </a:solidFill>
                <a:latin typeface="Montserrat"/>
                <a:ea typeface="Montserrat"/>
                <a:cs typeface="Montserrat"/>
                <a:sym typeface="Montserrat"/>
              </a:rPr>
              <a:t>Made up of 66 Books</a:t>
            </a:r>
          </a:p>
          <a:p>
            <a:pPr algn="ctr">
              <a:lnSpc>
                <a:spcPts val="6301"/>
              </a:lnSpc>
            </a:pPr>
            <a:r>
              <a:rPr lang="en-US" sz="6301">
                <a:solidFill>
                  <a:srgbClr val="FFFFFF"/>
                </a:solidFill>
                <a:latin typeface="Montserrat"/>
                <a:ea typeface="Montserrat"/>
                <a:cs typeface="Montserrat"/>
                <a:sym typeface="Montserrat"/>
              </a:rPr>
              <a:t>Old Testament: 39 Books</a:t>
            </a:r>
          </a:p>
          <a:p>
            <a:pPr algn="ctr">
              <a:lnSpc>
                <a:spcPts val="6301"/>
              </a:lnSpc>
            </a:pPr>
            <a:r>
              <a:rPr lang="en-US" sz="6301">
                <a:solidFill>
                  <a:srgbClr val="FFFFFF"/>
                </a:solidFill>
                <a:latin typeface="Montserrat"/>
                <a:ea typeface="Montserrat"/>
                <a:cs typeface="Montserrat"/>
                <a:sym typeface="Montserrat"/>
              </a:rPr>
              <a:t>New Testament: 27 Books</a:t>
            </a:r>
          </a:p>
          <a:p>
            <a:pPr algn="ctr">
              <a:lnSpc>
                <a:spcPts val="6301"/>
              </a:lnSpc>
            </a:pPr>
            <a:r>
              <a:rPr lang="en-US" sz="6301">
                <a:solidFill>
                  <a:srgbClr val="FFFFFF"/>
                </a:solidFill>
                <a:latin typeface="Montserrat"/>
                <a:ea typeface="Montserrat"/>
                <a:cs typeface="Montserrat"/>
                <a:sym typeface="Montserrat"/>
              </a:rPr>
              <a:t>All loose-ends are bought together by Jesus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89738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sp>
        <p:nvSpPr>
          <p:cNvPr name="Freeform 3" id="3"/>
          <p:cNvSpPr/>
          <p:nvPr/>
        </p:nvSpPr>
        <p:spPr>
          <a:xfrm flipH="false" flipV="false" rot="0">
            <a:off x="16482251" y="8772157"/>
            <a:ext cx="1361200" cy="972286"/>
          </a:xfrm>
          <a:custGeom>
            <a:avLst/>
            <a:gdLst/>
            <a:ahLst/>
            <a:cxnLst/>
            <a:rect r="r" b="b" t="t" l="l"/>
            <a:pathLst>
              <a:path h="972286" w="1361200">
                <a:moveTo>
                  <a:pt x="0" y="0"/>
                </a:moveTo>
                <a:lnTo>
                  <a:pt x="1361200" y="0"/>
                </a:lnTo>
                <a:lnTo>
                  <a:pt x="1361200" y="972286"/>
                </a:lnTo>
                <a:lnTo>
                  <a:pt x="0" y="972286"/>
                </a:lnTo>
                <a:lnTo>
                  <a:pt x="0" y="0"/>
                </a:lnTo>
                <a:close/>
              </a:path>
            </a:pathLst>
          </a:custGeom>
          <a:blipFill>
            <a:blip r:embed="rId3"/>
            <a:stretch>
              <a:fillRect l="0" t="0" r="0" b="0"/>
            </a:stretch>
          </a:blipFill>
        </p:spPr>
      </p:sp>
      <p:sp>
        <p:nvSpPr>
          <p:cNvPr name="TextBox 4" id="4"/>
          <p:cNvSpPr txBox="true"/>
          <p:nvPr/>
        </p:nvSpPr>
        <p:spPr>
          <a:xfrm rot="0">
            <a:off x="581722" y="1171575"/>
            <a:ext cx="17124557" cy="1652156"/>
          </a:xfrm>
          <a:prstGeom prst="rect">
            <a:avLst/>
          </a:prstGeom>
        </p:spPr>
        <p:txBody>
          <a:bodyPr anchor="t" rtlCol="false" tIns="0" lIns="0" bIns="0" rIns="0">
            <a:spAutoFit/>
          </a:bodyPr>
          <a:lstStyle/>
          <a:p>
            <a:pPr algn="ctr">
              <a:lnSpc>
                <a:spcPts val="12626"/>
              </a:lnSpc>
              <a:spcBef>
                <a:spcPct val="0"/>
              </a:spcBef>
            </a:pPr>
            <a:r>
              <a:rPr lang="en-US" b="true" sz="11800">
                <a:solidFill>
                  <a:srgbClr val="FFFFFF"/>
                </a:solidFill>
                <a:latin typeface="Montserrat Bold"/>
                <a:ea typeface="Montserrat Bold"/>
                <a:cs typeface="Montserrat Bold"/>
                <a:sym typeface="Montserrat Bold"/>
              </a:rPr>
              <a:t>What is the Bible</a:t>
            </a:r>
          </a:p>
        </p:txBody>
      </p:sp>
      <p:sp>
        <p:nvSpPr>
          <p:cNvPr name="TextBox 5" id="5"/>
          <p:cNvSpPr txBox="true"/>
          <p:nvPr/>
        </p:nvSpPr>
        <p:spPr>
          <a:xfrm rot="0">
            <a:off x="1076925" y="3364235"/>
            <a:ext cx="16134151" cy="855393"/>
          </a:xfrm>
          <a:prstGeom prst="rect">
            <a:avLst/>
          </a:prstGeom>
        </p:spPr>
        <p:txBody>
          <a:bodyPr anchor="t" rtlCol="false" tIns="0" lIns="0" bIns="0" rIns="0">
            <a:spAutoFit/>
          </a:bodyPr>
          <a:lstStyle/>
          <a:p>
            <a:pPr algn="ctr">
              <a:lnSpc>
                <a:spcPts val="6301"/>
              </a:lnSpc>
            </a:pPr>
            <a:r>
              <a:rPr lang="en-US" b="true" sz="6301">
                <a:solidFill>
                  <a:srgbClr val="FFFFFF"/>
                </a:solidFill>
                <a:latin typeface="Montserrat Bold"/>
                <a:ea typeface="Montserrat Bold"/>
                <a:cs typeface="Montserrat Bold"/>
                <a:sym typeface="Montserrat Bold"/>
              </a:rPr>
              <a:t>Old Testament</a:t>
            </a:r>
          </a:p>
        </p:txBody>
      </p:sp>
      <p:sp>
        <p:nvSpPr>
          <p:cNvPr name="TextBox 6" id="6"/>
          <p:cNvSpPr txBox="true"/>
          <p:nvPr/>
        </p:nvSpPr>
        <p:spPr>
          <a:xfrm rot="0">
            <a:off x="1125149" y="4405082"/>
            <a:ext cx="16134151" cy="1655493"/>
          </a:xfrm>
          <a:prstGeom prst="rect">
            <a:avLst/>
          </a:prstGeom>
        </p:spPr>
        <p:txBody>
          <a:bodyPr anchor="t" rtlCol="false" tIns="0" lIns="0" bIns="0" rIns="0">
            <a:spAutoFit/>
          </a:bodyPr>
          <a:lstStyle/>
          <a:p>
            <a:pPr algn="ctr">
              <a:lnSpc>
                <a:spcPts val="6301"/>
              </a:lnSpc>
            </a:pPr>
            <a:r>
              <a:rPr lang="en-US" sz="6301">
                <a:solidFill>
                  <a:srgbClr val="FFFFFF"/>
                </a:solidFill>
                <a:latin typeface="Montserrat"/>
                <a:ea typeface="Montserrat"/>
                <a:cs typeface="Montserrat"/>
                <a:sym typeface="Montserrat"/>
              </a:rPr>
              <a:t>Predominately Hebrew: A Poetic Language - Written right to left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DAGyOjlPql8</dc:identifier>
  <dcterms:modified xsi:type="dcterms:W3CDTF">2011-08-01T06:04:30Z</dcterms:modified>
  <cp:revision>1</cp:revision>
  <dc:title>250907 The Bible Course - EP1 </dc:title>
</cp:coreProperties>
</file>